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9" r:id="rId5"/>
    <p:sldId id="256" r:id="rId6"/>
    <p:sldId id="257" r:id="rId7"/>
    <p:sldId id="260" r:id="rId8"/>
    <p:sldId id="263" r:id="rId9"/>
    <p:sldId id="268" r:id="rId10"/>
    <p:sldId id="264" r:id="rId11"/>
    <p:sldId id="269" r:id="rId12"/>
    <p:sldId id="270" r:id="rId13"/>
    <p:sldId id="271" r:id="rId14"/>
    <p:sldId id="265" r:id="rId15"/>
    <p:sldId id="272" r:id="rId16"/>
    <p:sldId id="266" r:id="rId17"/>
    <p:sldId id="273" r:id="rId18"/>
    <p:sldId id="275" r:id="rId19"/>
    <p:sldId id="274" r:id="rId20"/>
    <p:sldId id="276" r:id="rId21"/>
    <p:sldId id="277" r:id="rId22"/>
    <p:sldId id="278" r:id="rId23"/>
    <p:sldId id="267" r:id="rId24"/>
    <p:sldId id="279" r:id="rId25"/>
    <p:sldId id="280" r:id="rId26"/>
    <p:sldId id="283" r:id="rId27"/>
    <p:sldId id="284" r:id="rId28"/>
    <p:sldId id="281" r:id="rId29"/>
    <p:sldId id="282" r:id="rId30"/>
    <p:sldId id="26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xmlns="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12/20/2023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xmlns="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xmlns="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12/20/2023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xmlns="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xmlns="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xmlns="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xmlns="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12/20/2023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xmlns="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xmlns="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xmlns="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="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12/20/2023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xmlns="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xmlns="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12/20/2023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12/20/2023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xmlns="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xmlns="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12/20/2023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CẤU TRÚC DỮ LIỆU BIỂU DIỄN ĐỒ THỊ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545" y="895927"/>
            <a:ext cx="11714719" cy="5072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err="1" smtClean="0">
                <a:cs typeface="Arial"/>
              </a:rPr>
              <a:t>Danh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sách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cạnh</a:t>
            </a:r>
            <a:endParaRPr lang="en-US" sz="2000" b="1" dirty="0" smtClean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smtClean="0">
                <a:cs typeface="Arial"/>
              </a:rPr>
              <a:t>E: </a:t>
            </a:r>
            <a:r>
              <a:rPr lang="en-US" sz="2000" b="1" dirty="0" err="1" smtClean="0">
                <a:cs typeface="Arial"/>
              </a:rPr>
              <a:t>danh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sách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các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cạnh</a:t>
            </a:r>
            <a:r>
              <a:rPr lang="en-US" sz="2000" b="1" dirty="0" smtClean="0">
                <a:cs typeface="Arial"/>
              </a:rPr>
              <a:t>/</a:t>
            </a:r>
            <a:r>
              <a:rPr lang="en-US" sz="2000" b="1" dirty="0" err="1" smtClean="0">
                <a:cs typeface="Arial"/>
              </a:rPr>
              <a:t>cung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của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đồ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thị</a:t>
            </a:r>
            <a:endParaRPr lang="en-US" sz="2000" b="1" dirty="0" smtClean="0">
              <a:cs typeface="Arial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75025" y="2117508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1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429908" y="2117508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2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975024" y="3307158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3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429908" y="3307158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4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cxnSp>
        <p:nvCxnSpPr>
          <p:cNvPr id="13" name="Straight Connector 12"/>
          <p:cNvCxnSpPr>
            <a:stCxn id="9" idx="6"/>
            <a:endCxn id="10" idx="2"/>
          </p:cNvCxnSpPr>
          <p:nvPr/>
        </p:nvCxnSpPr>
        <p:spPr>
          <a:xfrm>
            <a:off x="2390662" y="2320708"/>
            <a:ext cx="103924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4"/>
            <a:endCxn id="12" idx="0"/>
          </p:cNvCxnSpPr>
          <p:nvPr/>
        </p:nvCxnSpPr>
        <p:spPr>
          <a:xfrm>
            <a:off x="3637727" y="2523908"/>
            <a:ext cx="0" cy="783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4"/>
            <a:endCxn id="11" idx="0"/>
          </p:cNvCxnSpPr>
          <p:nvPr/>
        </p:nvCxnSpPr>
        <p:spPr>
          <a:xfrm flipH="1">
            <a:off x="2182843" y="2523908"/>
            <a:ext cx="1" cy="783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2390661" y="3510358"/>
            <a:ext cx="103924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9" idx="5"/>
            <a:endCxn id="12" idx="1"/>
          </p:cNvCxnSpPr>
          <p:nvPr/>
        </p:nvCxnSpPr>
        <p:spPr>
          <a:xfrm>
            <a:off x="2329793" y="2464392"/>
            <a:ext cx="1160984" cy="9022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Arrow 22"/>
          <p:cNvSpPr/>
          <p:nvPr/>
        </p:nvSpPr>
        <p:spPr>
          <a:xfrm>
            <a:off x="4257756" y="2720466"/>
            <a:ext cx="750014" cy="3184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0769" y="4273375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1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435652" y="4273375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2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1980768" y="5463025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3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3435652" y="5463025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4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cxnSp>
        <p:nvCxnSpPr>
          <p:cNvPr id="43" name="Straight Connector 42"/>
          <p:cNvCxnSpPr>
            <a:stCxn id="39" idx="6"/>
            <a:endCxn id="40" idx="2"/>
          </p:cNvCxnSpPr>
          <p:nvPr/>
        </p:nvCxnSpPr>
        <p:spPr>
          <a:xfrm>
            <a:off x="2396406" y="4476575"/>
            <a:ext cx="103924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0" idx="4"/>
            <a:endCxn id="42" idx="0"/>
          </p:cNvCxnSpPr>
          <p:nvPr/>
        </p:nvCxnSpPr>
        <p:spPr>
          <a:xfrm>
            <a:off x="3643471" y="4679775"/>
            <a:ext cx="0" cy="783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9" idx="4"/>
            <a:endCxn id="41" idx="0"/>
          </p:cNvCxnSpPr>
          <p:nvPr/>
        </p:nvCxnSpPr>
        <p:spPr>
          <a:xfrm flipH="1">
            <a:off x="2188587" y="4679775"/>
            <a:ext cx="1" cy="783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6"/>
            <a:endCxn id="42" idx="2"/>
          </p:cNvCxnSpPr>
          <p:nvPr/>
        </p:nvCxnSpPr>
        <p:spPr>
          <a:xfrm>
            <a:off x="2396405" y="5666225"/>
            <a:ext cx="103924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9" idx="5"/>
            <a:endCxn id="42" idx="1"/>
          </p:cNvCxnSpPr>
          <p:nvPr/>
        </p:nvCxnSpPr>
        <p:spPr>
          <a:xfrm>
            <a:off x="2335537" y="4620259"/>
            <a:ext cx="1160984" cy="9022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>
            <a:off x="4263500" y="4876333"/>
            <a:ext cx="750014" cy="3184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716633" y="4169128"/>
            <a:ext cx="33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872426" y="4758736"/>
            <a:ext cx="33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923015" y="4886734"/>
            <a:ext cx="33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629233" y="4920050"/>
            <a:ext cx="33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759935" y="5666224"/>
            <a:ext cx="33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22548" y="2556606"/>
            <a:ext cx="447146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 </a:t>
            </a:r>
            <a:r>
              <a:rPr lang="en-US" dirty="0" err="1" smtClean="0"/>
              <a:t>cạnh</a:t>
            </a:r>
            <a:r>
              <a:rPr lang="en-US" dirty="0" smtClean="0"/>
              <a:t>: E = [(1,2), (1,3), (1,4), (2, 4), (3,4)]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422547" y="4686778"/>
            <a:ext cx="447146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 </a:t>
            </a:r>
            <a:r>
              <a:rPr lang="en-US" dirty="0" err="1" smtClean="0"/>
              <a:t>cạnh</a:t>
            </a:r>
            <a:r>
              <a:rPr lang="en-US" dirty="0" smtClean="0"/>
              <a:t> </a:t>
            </a:r>
            <a:r>
              <a:rPr lang="en-US" dirty="0" err="1" smtClean="0"/>
              <a:t>kèm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cạnh</a:t>
            </a:r>
            <a:r>
              <a:rPr lang="en-US" dirty="0" smtClean="0"/>
              <a:t> </a:t>
            </a:r>
          </a:p>
          <a:p>
            <a:r>
              <a:rPr lang="en-US" dirty="0" smtClean="0"/>
              <a:t>E </a:t>
            </a:r>
            <a:r>
              <a:rPr lang="en-US" dirty="0"/>
              <a:t>= [(</a:t>
            </a:r>
            <a:r>
              <a:rPr lang="en-US" dirty="0" smtClean="0"/>
              <a:t>1,2, 5), </a:t>
            </a:r>
            <a:r>
              <a:rPr lang="en-US" dirty="0"/>
              <a:t>(</a:t>
            </a:r>
            <a:r>
              <a:rPr lang="en-US" dirty="0" smtClean="0"/>
              <a:t>1,3, 2), </a:t>
            </a:r>
            <a:r>
              <a:rPr lang="en-US" dirty="0"/>
              <a:t>(</a:t>
            </a:r>
            <a:r>
              <a:rPr lang="en-US" dirty="0" smtClean="0"/>
              <a:t>1,4, 1), </a:t>
            </a:r>
            <a:r>
              <a:rPr lang="en-US" dirty="0"/>
              <a:t>(2, </a:t>
            </a:r>
            <a:r>
              <a:rPr lang="en-US" dirty="0" smtClean="0"/>
              <a:t>4, 4), </a:t>
            </a:r>
            <a:r>
              <a:rPr lang="en-US" dirty="0"/>
              <a:t>(</a:t>
            </a:r>
            <a:r>
              <a:rPr lang="en-US" dirty="0" smtClean="0"/>
              <a:t>3,4, 6)]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70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DUYỆT ĐỒ THỊ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018" y="905164"/>
            <a:ext cx="11696246" cy="5062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Duyệt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đồ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thị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theo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chiều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sâu</a:t>
            </a:r>
            <a:r>
              <a:rPr lang="en-US" sz="2000" dirty="0" smtClean="0">
                <a:cs typeface="Arial"/>
              </a:rPr>
              <a:t>: </a:t>
            </a:r>
            <a:r>
              <a:rPr lang="en-US" sz="2000" dirty="0" err="1" smtClean="0">
                <a:cs typeface="Arial"/>
              </a:rPr>
              <a:t>thăm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của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đồ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thị</a:t>
            </a:r>
            <a:r>
              <a:rPr lang="en-US" sz="2000" dirty="0" smtClean="0">
                <a:cs typeface="Arial"/>
              </a:rPr>
              <a:t>, </a:t>
            </a:r>
            <a:r>
              <a:rPr lang="en-US" sz="2000" dirty="0" err="1" smtClean="0">
                <a:cs typeface="Arial"/>
              </a:rPr>
              <a:t>mỗi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đúng</a:t>
            </a:r>
            <a:r>
              <a:rPr lang="en-US" sz="2000" dirty="0" smtClean="0">
                <a:cs typeface="Arial"/>
              </a:rPr>
              <a:t> 1 </a:t>
            </a:r>
            <a:r>
              <a:rPr lang="en-US" sz="2000" dirty="0" err="1" smtClean="0">
                <a:cs typeface="Arial"/>
              </a:rPr>
              <a:t>lần</a:t>
            </a:r>
            <a:endParaRPr lang="en-US" sz="2000" dirty="0" smtClean="0">
              <a:cs typeface="Arial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cs typeface="Arial"/>
              </a:rPr>
              <a:t>A[v]: </a:t>
            </a:r>
            <a:r>
              <a:rPr lang="en-US" sz="2000" dirty="0" err="1" smtClean="0">
                <a:cs typeface="Arial"/>
              </a:rPr>
              <a:t>danh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sách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kề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với</a:t>
            </a:r>
            <a:r>
              <a:rPr lang="en-US" sz="2000" dirty="0" smtClean="0">
                <a:cs typeface="Arial"/>
              </a:rPr>
              <a:t> v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000" dirty="0" smtClean="0">
                <a:cs typeface="Arial"/>
              </a:rPr>
              <a:t> </a:t>
            </a:r>
            <a:endParaRPr lang="en-US" sz="2000" dirty="0">
              <a:cs typeface="Arial"/>
            </a:endParaRP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821620" y="2250040"/>
            <a:ext cx="4603134" cy="37397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DFS(u, A) {//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duyệt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theo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chiều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sâu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từ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đỉnh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u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visited[u] = true; //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Thăm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đỉnh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u;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for v in A[u] do 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if visited[v] = false then 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   DFS(v, A);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 }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}   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6130458" y="2250040"/>
            <a:ext cx="5407418" cy="37397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DFS(G = (V, A)){ //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duyệt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theo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chiều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sâu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trên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G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for v in V do visited[v] = false;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for v in V do 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if visited[v] = false then 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  DFS(v, A);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}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}  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473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DUYỆT ĐỒ THỊ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018" y="905164"/>
            <a:ext cx="11696246" cy="5062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Duyệt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đồ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thị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theo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chiều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rộng</a:t>
            </a:r>
            <a:r>
              <a:rPr lang="en-US" sz="2000" dirty="0" smtClean="0">
                <a:cs typeface="Arial"/>
              </a:rPr>
              <a:t>: </a:t>
            </a:r>
            <a:r>
              <a:rPr lang="en-US" sz="2000" dirty="0" err="1" smtClean="0">
                <a:cs typeface="Arial"/>
              </a:rPr>
              <a:t>thăm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của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đồ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thị</a:t>
            </a:r>
            <a:r>
              <a:rPr lang="en-US" sz="2000" dirty="0" smtClean="0">
                <a:cs typeface="Arial"/>
              </a:rPr>
              <a:t>, </a:t>
            </a:r>
            <a:r>
              <a:rPr lang="en-US" sz="2000" dirty="0" err="1" smtClean="0">
                <a:cs typeface="Arial"/>
              </a:rPr>
              <a:t>mỗi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đúng</a:t>
            </a:r>
            <a:r>
              <a:rPr lang="en-US" sz="2000" dirty="0" smtClean="0">
                <a:cs typeface="Arial"/>
              </a:rPr>
              <a:t> 1 </a:t>
            </a:r>
            <a:r>
              <a:rPr lang="en-US" sz="2000" dirty="0" err="1" smtClean="0">
                <a:cs typeface="Arial"/>
              </a:rPr>
              <a:t>lần</a:t>
            </a:r>
            <a:endParaRPr lang="en-US" sz="2000" dirty="0" smtClean="0">
              <a:cs typeface="Arial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cs typeface="Arial"/>
              </a:rPr>
              <a:t>A[v]: </a:t>
            </a:r>
            <a:r>
              <a:rPr lang="en-US" sz="2000" dirty="0" err="1" smtClean="0">
                <a:cs typeface="Arial"/>
              </a:rPr>
              <a:t>danh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sách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kề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với</a:t>
            </a:r>
            <a:r>
              <a:rPr lang="en-US" sz="2000" dirty="0" smtClean="0">
                <a:cs typeface="Arial"/>
              </a:rPr>
              <a:t> v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sz="2000" dirty="0">
              <a:cs typeface="Arial"/>
            </a:endParaRP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821620" y="2188396"/>
            <a:ext cx="4993450" cy="380143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BFS(G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= (V, A)){ //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duyệt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theo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chiều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rộng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trên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G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for v in V do visited[v] = false;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for v in V do 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  if visited[v] = false then 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   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BFS(v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, A);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  }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}  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6130458" y="1551399"/>
            <a:ext cx="5407418" cy="443843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BFS(u, A) {//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duyệt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theo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chiều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rộng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từ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đỉnh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u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Q =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hàng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đợi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rỗng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Q.push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(u);  visited[u] = true; //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thăm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đỉnh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u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while Q not empty do 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v =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Q.pop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();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for x in A[v] do 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 if visited[x] = false then 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   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Q.push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(x); visited[x] = true; //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thăm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x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 }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}   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174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TÌM THÀNH PHẦN LIÊN THÔNG CỦA ĐỒ THỊ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018" y="905164"/>
            <a:ext cx="11696246" cy="5062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Mô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tả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bài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toán</a:t>
            </a:r>
            <a:endParaRPr lang="en-US" sz="2000" dirty="0" smtClean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cs typeface="Arial"/>
              </a:rPr>
              <a:t>Cho </a:t>
            </a:r>
            <a:r>
              <a:rPr lang="en-US" sz="2000" dirty="0" err="1" smtClean="0">
                <a:cs typeface="Arial"/>
              </a:rPr>
              <a:t>đồ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thị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vô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hướng</a:t>
            </a:r>
            <a:r>
              <a:rPr lang="en-US" sz="2000" dirty="0" smtClean="0">
                <a:cs typeface="Arial"/>
              </a:rPr>
              <a:t> G = (V, A) </a:t>
            </a:r>
            <a:r>
              <a:rPr lang="en-US" sz="2000" dirty="0" err="1" smtClean="0">
                <a:cs typeface="Arial"/>
              </a:rPr>
              <a:t>trong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đó</a:t>
            </a:r>
            <a:r>
              <a:rPr lang="en-US" sz="2000" dirty="0" smtClean="0">
                <a:cs typeface="Arial"/>
              </a:rPr>
              <a:t> </a:t>
            </a:r>
          </a:p>
          <a:p>
            <a:pPr lvl="2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cs typeface="Arial"/>
              </a:rPr>
              <a:t>V </a:t>
            </a:r>
            <a:r>
              <a:rPr lang="en-US" dirty="0" err="1" smtClean="0">
                <a:cs typeface="Arial"/>
              </a:rPr>
              <a:t>là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tập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đỉnh</a:t>
            </a:r>
            <a:endParaRPr lang="en-US" dirty="0">
              <a:cs typeface="Arial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cs typeface="Arial"/>
              </a:rPr>
              <a:t>A </a:t>
            </a:r>
            <a:r>
              <a:rPr lang="en-US" dirty="0" err="1" smtClean="0">
                <a:cs typeface="Arial"/>
              </a:rPr>
              <a:t>là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cấu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trúc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danh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sách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kề</a:t>
            </a:r>
            <a:r>
              <a:rPr lang="en-US" dirty="0" smtClean="0">
                <a:cs typeface="Arial"/>
              </a:rPr>
              <a:t>: A[v] </a:t>
            </a:r>
            <a:r>
              <a:rPr lang="en-US" dirty="0" err="1" smtClean="0">
                <a:cs typeface="Arial"/>
              </a:rPr>
              <a:t>là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danh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sách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các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đỉnh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kề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với</a:t>
            </a:r>
            <a:r>
              <a:rPr lang="en-US" dirty="0" smtClean="0">
                <a:cs typeface="Arial"/>
              </a:rPr>
              <a:t> v</a:t>
            </a: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Cần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tìm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thành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phần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liên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thông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của</a:t>
            </a:r>
            <a:r>
              <a:rPr lang="en-US" sz="2000" dirty="0" smtClean="0">
                <a:cs typeface="Arial"/>
              </a:rPr>
              <a:t> G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Thuật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toán</a:t>
            </a:r>
            <a:r>
              <a:rPr lang="en-US" sz="2000" dirty="0" smtClean="0">
                <a:cs typeface="Arial"/>
              </a:rPr>
              <a:t>:</a:t>
            </a: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Áp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dụng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duyệt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theo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chiều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sâu</a:t>
            </a:r>
            <a:r>
              <a:rPr lang="en-US" sz="2000" dirty="0" smtClean="0">
                <a:cs typeface="Arial"/>
              </a:rPr>
              <a:t> (</a:t>
            </a:r>
            <a:r>
              <a:rPr lang="en-US" sz="2000" dirty="0" err="1" smtClean="0">
                <a:cs typeface="Arial"/>
              </a:rPr>
              <a:t>hoặc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duyệt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theo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chiều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rộng</a:t>
            </a:r>
            <a:r>
              <a:rPr lang="en-US" sz="2000" dirty="0" smtClean="0">
                <a:cs typeface="Arial"/>
              </a:rPr>
              <a:t>) </a:t>
            </a:r>
            <a:r>
              <a:rPr lang="en-US" sz="2000" dirty="0" err="1" smtClean="0">
                <a:cs typeface="Arial"/>
              </a:rPr>
              <a:t>trên</a:t>
            </a:r>
            <a:r>
              <a:rPr lang="en-US" sz="2000" dirty="0" smtClean="0">
                <a:cs typeface="Arial"/>
              </a:rPr>
              <a:t> G</a:t>
            </a: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cs typeface="Arial"/>
              </a:rPr>
              <a:t>DFS(u) </a:t>
            </a:r>
            <a:r>
              <a:rPr lang="en-US" sz="2000" dirty="0" err="1" smtClean="0">
                <a:cs typeface="Arial"/>
              </a:rPr>
              <a:t>cho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phép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thăm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tất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cả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thuộc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cùng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thành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phần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liên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thông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với</a:t>
            </a:r>
            <a:r>
              <a:rPr lang="en-US" sz="2000" dirty="0" smtClean="0">
                <a:cs typeface="Arial"/>
              </a:rPr>
              <a:t> u</a:t>
            </a:r>
            <a:endParaRPr lang="en-US" sz="2000" dirty="0">
              <a:cs typeface="Arial"/>
            </a:endParaRPr>
          </a:p>
        </p:txBody>
      </p:sp>
      <p:sp>
        <p:nvSpPr>
          <p:cNvPr id="6" name="Oval 5"/>
          <p:cNvSpPr/>
          <p:nvPr/>
        </p:nvSpPr>
        <p:spPr>
          <a:xfrm>
            <a:off x="9524565" y="1260204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1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979448" y="1260204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5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8" name="Oval 7"/>
          <p:cNvSpPr/>
          <p:nvPr/>
        </p:nvSpPr>
        <p:spPr>
          <a:xfrm>
            <a:off x="9524564" y="2449854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8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79448" y="2449854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4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cxnSp>
        <p:nvCxnSpPr>
          <p:cNvPr id="10" name="Straight Connector 9"/>
          <p:cNvCxnSpPr>
            <a:stCxn id="6" idx="6"/>
            <a:endCxn id="7" idx="2"/>
          </p:cNvCxnSpPr>
          <p:nvPr/>
        </p:nvCxnSpPr>
        <p:spPr>
          <a:xfrm>
            <a:off x="9940202" y="1463404"/>
            <a:ext cx="103924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4"/>
            <a:endCxn id="9" idx="0"/>
          </p:cNvCxnSpPr>
          <p:nvPr/>
        </p:nvCxnSpPr>
        <p:spPr>
          <a:xfrm>
            <a:off x="11187267" y="1666604"/>
            <a:ext cx="0" cy="783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4"/>
            <a:endCxn id="8" idx="0"/>
          </p:cNvCxnSpPr>
          <p:nvPr/>
        </p:nvCxnSpPr>
        <p:spPr>
          <a:xfrm flipH="1">
            <a:off x="9732383" y="1666604"/>
            <a:ext cx="1" cy="783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6"/>
            <a:endCxn id="9" idx="2"/>
          </p:cNvCxnSpPr>
          <p:nvPr/>
        </p:nvCxnSpPr>
        <p:spPr>
          <a:xfrm>
            <a:off x="9940201" y="2653054"/>
            <a:ext cx="103924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5"/>
            <a:endCxn id="9" idx="1"/>
          </p:cNvCxnSpPr>
          <p:nvPr/>
        </p:nvCxnSpPr>
        <p:spPr>
          <a:xfrm>
            <a:off x="9879333" y="1607088"/>
            <a:ext cx="1160984" cy="9022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9557979" y="3079256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Lato" panose="020F0502020204030203"/>
              </a:rPr>
              <a:t>6</a:t>
            </a:r>
          </a:p>
        </p:txBody>
      </p:sp>
      <p:sp>
        <p:nvSpPr>
          <p:cNvPr id="16" name="Oval 15"/>
          <p:cNvSpPr/>
          <p:nvPr/>
        </p:nvSpPr>
        <p:spPr>
          <a:xfrm>
            <a:off x="11012862" y="3079256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2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9557978" y="4268906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3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1012862" y="4268906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7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cxnSp>
        <p:nvCxnSpPr>
          <p:cNvPr id="19" name="Straight Connector 18"/>
          <p:cNvCxnSpPr>
            <a:stCxn id="15" idx="6"/>
            <a:endCxn id="16" idx="2"/>
          </p:cNvCxnSpPr>
          <p:nvPr/>
        </p:nvCxnSpPr>
        <p:spPr>
          <a:xfrm>
            <a:off x="9973616" y="3282456"/>
            <a:ext cx="103924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6" idx="4"/>
            <a:endCxn id="18" idx="0"/>
          </p:cNvCxnSpPr>
          <p:nvPr/>
        </p:nvCxnSpPr>
        <p:spPr>
          <a:xfrm>
            <a:off x="11220681" y="3485656"/>
            <a:ext cx="0" cy="783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5" idx="5"/>
            <a:endCxn id="18" idx="1"/>
          </p:cNvCxnSpPr>
          <p:nvPr/>
        </p:nvCxnSpPr>
        <p:spPr>
          <a:xfrm>
            <a:off x="9912747" y="3426140"/>
            <a:ext cx="1160984" cy="9022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0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TÌM THÀNH PHẦN LIÊN THÔNG CỦA ĐỒ THỊ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018" y="905164"/>
            <a:ext cx="11696246" cy="5062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nbCC</a:t>
            </a:r>
            <a:r>
              <a:rPr lang="en-US" sz="2000" dirty="0" smtClean="0">
                <a:cs typeface="Arial"/>
              </a:rPr>
              <a:t>: </a:t>
            </a:r>
            <a:r>
              <a:rPr lang="en-US" sz="2000" dirty="0" err="1" smtClean="0">
                <a:cs typeface="Arial"/>
              </a:rPr>
              <a:t>số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thành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phần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liên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thông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của</a:t>
            </a:r>
            <a:r>
              <a:rPr lang="en-US" sz="2000" dirty="0" smtClean="0">
                <a:cs typeface="Arial"/>
              </a:rPr>
              <a:t> G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cs typeface="Arial"/>
              </a:rPr>
              <a:t>C[v]: </a:t>
            </a:r>
            <a:r>
              <a:rPr lang="en-US" sz="2000" dirty="0" err="1" smtClean="0">
                <a:cs typeface="Arial"/>
              </a:rPr>
              <a:t>chỉ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số</a:t>
            </a:r>
            <a:r>
              <a:rPr lang="en-US" sz="2000" dirty="0" smtClean="0">
                <a:cs typeface="Arial"/>
              </a:rPr>
              <a:t> (</a:t>
            </a:r>
            <a:r>
              <a:rPr lang="en-US" sz="2000" dirty="0" err="1" smtClean="0">
                <a:cs typeface="Arial"/>
              </a:rPr>
              <a:t>chạy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từ</a:t>
            </a:r>
            <a:r>
              <a:rPr lang="en-US" sz="2000" dirty="0" smtClean="0">
                <a:cs typeface="Arial"/>
              </a:rPr>
              <a:t> 1 </a:t>
            </a:r>
            <a:r>
              <a:rPr lang="en-US" sz="2000" dirty="0" err="1" smtClean="0">
                <a:cs typeface="Arial"/>
              </a:rPr>
              <a:t>đến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nbCC</a:t>
            </a:r>
            <a:r>
              <a:rPr lang="en-US" sz="2000" dirty="0" smtClean="0">
                <a:cs typeface="Arial"/>
              </a:rPr>
              <a:t>) </a:t>
            </a:r>
            <a:r>
              <a:rPr lang="en-US" sz="2000" dirty="0" err="1" smtClean="0">
                <a:cs typeface="Arial"/>
              </a:rPr>
              <a:t>của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thành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phần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liên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thông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chứa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v</a:t>
            </a:r>
            <a:endParaRPr lang="en-US" sz="2000" dirty="0">
              <a:cs typeface="Arial"/>
            </a:endParaRP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821620" y="2250040"/>
            <a:ext cx="4603134" cy="395555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DFS(u, A) {//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duyệt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theo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chiều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sâu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từ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đỉnh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u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visited[u] = true; //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Thăm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đỉnh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u;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C[u] =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nbCC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for v in A[u] do 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if visited[v] = false then 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   DFS(v, A);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 }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}   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6130458" y="2250039"/>
            <a:ext cx="5407418" cy="3955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DFS(G = (V, A)){ //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duyệt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theo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chiều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sâu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trên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G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for v in V do visited[v] = false;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nbCC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= 0;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for v in V do 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if visited[v] = false then 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 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nbCC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=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nbCC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+ 1;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  DFS(v, A);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}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}  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576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TÌM THÀNH PHẦN LIÊN THÔNG CỦA ĐỒ THỊ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018" y="905164"/>
            <a:ext cx="5791619" cy="5062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cs typeface="Arial"/>
              </a:rPr>
              <a:t>Minh </a:t>
            </a:r>
            <a:r>
              <a:rPr lang="en-US" sz="2000" dirty="0" err="1" smtClean="0">
                <a:cs typeface="Arial"/>
              </a:rPr>
              <a:t>họa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với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ngôn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ngữ</a:t>
            </a:r>
            <a:r>
              <a:rPr lang="en-US" sz="2000" dirty="0" smtClean="0">
                <a:cs typeface="Arial"/>
              </a:rPr>
              <a:t> C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Dữ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liệu</a:t>
            </a:r>
            <a:endParaRPr lang="en-US" sz="2000" dirty="0" smtClean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Dòng</a:t>
            </a:r>
            <a:r>
              <a:rPr lang="en-US" sz="2000" dirty="0" smtClean="0">
                <a:cs typeface="Arial"/>
              </a:rPr>
              <a:t> 1: </a:t>
            </a:r>
            <a:r>
              <a:rPr lang="en-US" sz="2000" dirty="0" err="1" smtClean="0">
                <a:cs typeface="Arial"/>
              </a:rPr>
              <a:t>chứa</a:t>
            </a:r>
            <a:r>
              <a:rPr lang="en-US" sz="2000" dirty="0" smtClean="0">
                <a:cs typeface="Arial"/>
              </a:rPr>
              <a:t> 2 </a:t>
            </a:r>
            <a:r>
              <a:rPr lang="en-US" sz="2000" dirty="0" err="1" smtClean="0">
                <a:cs typeface="Arial"/>
              </a:rPr>
              <a:t>số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nguyên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dương</a:t>
            </a:r>
            <a:r>
              <a:rPr lang="en-US" sz="2000" dirty="0" smtClean="0">
                <a:cs typeface="Arial"/>
              </a:rPr>
              <a:t> n </a:t>
            </a:r>
            <a:r>
              <a:rPr lang="en-US" sz="2000" dirty="0" err="1" smtClean="0">
                <a:cs typeface="Arial"/>
              </a:rPr>
              <a:t>và</a:t>
            </a:r>
            <a:r>
              <a:rPr lang="en-US" sz="2000" dirty="0" smtClean="0">
                <a:cs typeface="Arial"/>
              </a:rPr>
              <a:t> m </a:t>
            </a:r>
            <a:r>
              <a:rPr lang="en-US" sz="2000" dirty="0" err="1" smtClean="0">
                <a:cs typeface="Arial"/>
              </a:rPr>
              <a:t>tương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ứng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số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số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cạnh</a:t>
            </a:r>
            <a:endParaRPr lang="en-US" sz="2000" dirty="0" smtClean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Dòng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 err="1" smtClean="0">
                <a:cs typeface="Arial"/>
              </a:rPr>
              <a:t>i</a:t>
            </a:r>
            <a:r>
              <a:rPr lang="en-US" sz="2000" dirty="0" smtClean="0">
                <a:cs typeface="Arial"/>
              </a:rPr>
              <a:t> + </a:t>
            </a:r>
            <a:r>
              <a:rPr lang="en-US" sz="2000" dirty="0" smtClean="0">
                <a:cs typeface="Arial"/>
              </a:rPr>
              <a:t>1 (</a:t>
            </a:r>
            <a:r>
              <a:rPr lang="en-US" sz="2000" i="1" dirty="0" err="1" smtClean="0">
                <a:cs typeface="Arial"/>
              </a:rPr>
              <a:t>i</a:t>
            </a:r>
            <a:r>
              <a:rPr lang="en-US" sz="2000" dirty="0" smtClean="0">
                <a:cs typeface="Arial"/>
              </a:rPr>
              <a:t> = 1, 2, …, </a:t>
            </a:r>
            <a:r>
              <a:rPr lang="en-US" sz="2000" i="1" dirty="0" smtClean="0">
                <a:cs typeface="Arial"/>
              </a:rPr>
              <a:t>m</a:t>
            </a:r>
            <a:r>
              <a:rPr lang="en-US" sz="2000" dirty="0" smtClean="0">
                <a:cs typeface="Arial"/>
              </a:rPr>
              <a:t>): </a:t>
            </a:r>
            <a:r>
              <a:rPr lang="en-US" sz="2000" dirty="0" err="1" smtClean="0">
                <a:cs typeface="Arial"/>
              </a:rPr>
              <a:t>chứa</a:t>
            </a:r>
            <a:r>
              <a:rPr lang="en-US" sz="2000" dirty="0" smtClean="0">
                <a:cs typeface="Arial"/>
              </a:rPr>
              <a:t> 2 </a:t>
            </a:r>
            <a:r>
              <a:rPr lang="en-US" sz="2000" dirty="0" err="1" smtClean="0">
                <a:cs typeface="Arial"/>
              </a:rPr>
              <a:t>số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nguyên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dương</a:t>
            </a:r>
            <a:r>
              <a:rPr lang="en-US" sz="2000" dirty="0" smtClean="0">
                <a:cs typeface="Arial"/>
              </a:rPr>
              <a:t> u </a:t>
            </a:r>
            <a:r>
              <a:rPr lang="en-US" sz="2000" dirty="0" err="1" smtClean="0">
                <a:cs typeface="Arial"/>
              </a:rPr>
              <a:t>và</a:t>
            </a:r>
            <a:r>
              <a:rPr lang="en-US" sz="2000" dirty="0" smtClean="0">
                <a:cs typeface="Arial"/>
              </a:rPr>
              <a:t> v </a:t>
            </a:r>
            <a:r>
              <a:rPr lang="en-US" sz="2000" dirty="0" err="1" smtClean="0">
                <a:cs typeface="Arial"/>
              </a:rPr>
              <a:t>là</a:t>
            </a:r>
            <a:r>
              <a:rPr lang="en-US" sz="2000" dirty="0" smtClean="0">
                <a:cs typeface="Arial"/>
              </a:rPr>
              <a:t> 2 </a:t>
            </a:r>
            <a:r>
              <a:rPr lang="en-US" sz="2000" dirty="0" err="1" smtClean="0">
                <a:cs typeface="Arial"/>
              </a:rPr>
              <a:t>đầu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mút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của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cạnh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thứ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>
                <a:cs typeface="Arial"/>
              </a:rPr>
              <a:t>i</a:t>
            </a:r>
            <a:endParaRPr lang="en-US" sz="2000" i="1" dirty="0" smtClean="0">
              <a:cs typeface="Arial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Kết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quả</a:t>
            </a:r>
            <a:endParaRPr lang="en-US" sz="2000" dirty="0" smtClean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>
                <a:cs typeface="Arial"/>
              </a:rPr>
              <a:t>Hiển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thị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danh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sách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các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đỉnh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của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mỗi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thành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phần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liên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thông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tìm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được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trên</a:t>
            </a:r>
            <a:r>
              <a:rPr lang="en-US" sz="2000" dirty="0">
                <a:cs typeface="Arial"/>
              </a:rPr>
              <a:t> 1 </a:t>
            </a:r>
            <a:r>
              <a:rPr lang="en-US" sz="2000" dirty="0" err="1" smtClean="0">
                <a:cs typeface="Arial"/>
              </a:rPr>
              <a:t>dòng</a:t>
            </a:r>
            <a:endParaRPr lang="en-US" sz="2000" dirty="0">
              <a:cs typeface="Arial"/>
            </a:endParaRPr>
          </a:p>
        </p:txBody>
      </p:sp>
      <p:sp>
        <p:nvSpPr>
          <p:cNvPr id="8" name="Oval 7"/>
          <p:cNvSpPr/>
          <p:nvPr/>
        </p:nvSpPr>
        <p:spPr>
          <a:xfrm>
            <a:off x="6062174" y="1280753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1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9" name="Oval 8"/>
          <p:cNvSpPr/>
          <p:nvPr/>
        </p:nvSpPr>
        <p:spPr>
          <a:xfrm>
            <a:off x="7517057" y="1280753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5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062173" y="2470403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8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517057" y="2470403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4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cxnSp>
        <p:nvCxnSpPr>
          <p:cNvPr id="12" name="Straight Connector 11"/>
          <p:cNvCxnSpPr>
            <a:stCxn id="8" idx="6"/>
            <a:endCxn id="9" idx="2"/>
          </p:cNvCxnSpPr>
          <p:nvPr/>
        </p:nvCxnSpPr>
        <p:spPr>
          <a:xfrm>
            <a:off x="6477811" y="1483953"/>
            <a:ext cx="103924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4"/>
            <a:endCxn id="11" idx="0"/>
          </p:cNvCxnSpPr>
          <p:nvPr/>
        </p:nvCxnSpPr>
        <p:spPr>
          <a:xfrm>
            <a:off x="7724876" y="1687153"/>
            <a:ext cx="0" cy="783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4"/>
            <a:endCxn id="10" idx="0"/>
          </p:cNvCxnSpPr>
          <p:nvPr/>
        </p:nvCxnSpPr>
        <p:spPr>
          <a:xfrm flipH="1">
            <a:off x="6269992" y="1687153"/>
            <a:ext cx="1" cy="783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6"/>
            <a:endCxn id="11" idx="2"/>
          </p:cNvCxnSpPr>
          <p:nvPr/>
        </p:nvCxnSpPr>
        <p:spPr>
          <a:xfrm>
            <a:off x="6477810" y="2673603"/>
            <a:ext cx="103924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5"/>
            <a:endCxn id="11" idx="1"/>
          </p:cNvCxnSpPr>
          <p:nvPr/>
        </p:nvCxnSpPr>
        <p:spPr>
          <a:xfrm>
            <a:off x="6416942" y="1627637"/>
            <a:ext cx="1160984" cy="9022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095588" y="3099805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Lato" panose="020F0502020204030203"/>
              </a:rPr>
              <a:t>6</a:t>
            </a:r>
          </a:p>
        </p:txBody>
      </p:sp>
      <p:sp>
        <p:nvSpPr>
          <p:cNvPr id="18" name="Oval 17"/>
          <p:cNvSpPr/>
          <p:nvPr/>
        </p:nvSpPr>
        <p:spPr>
          <a:xfrm>
            <a:off x="7550471" y="3099805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2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5587" y="4289455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3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550471" y="4289455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7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cxnSp>
        <p:nvCxnSpPr>
          <p:cNvPr id="21" name="Straight Connector 20"/>
          <p:cNvCxnSpPr>
            <a:stCxn id="17" idx="6"/>
            <a:endCxn id="18" idx="2"/>
          </p:cNvCxnSpPr>
          <p:nvPr/>
        </p:nvCxnSpPr>
        <p:spPr>
          <a:xfrm>
            <a:off x="6511225" y="3303005"/>
            <a:ext cx="103924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8" idx="4"/>
            <a:endCxn id="20" idx="0"/>
          </p:cNvCxnSpPr>
          <p:nvPr/>
        </p:nvCxnSpPr>
        <p:spPr>
          <a:xfrm>
            <a:off x="7758290" y="3506205"/>
            <a:ext cx="0" cy="783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5"/>
            <a:endCxn id="20" idx="1"/>
          </p:cNvCxnSpPr>
          <p:nvPr/>
        </p:nvCxnSpPr>
        <p:spPr>
          <a:xfrm>
            <a:off x="6450356" y="3446689"/>
            <a:ext cx="1160984" cy="9022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548855"/>
              </p:ext>
            </p:extLst>
          </p:nvPr>
        </p:nvGraphicFramePr>
        <p:xfrm>
          <a:off x="8348484" y="1671736"/>
          <a:ext cx="3743058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529"/>
                <a:gridCol w="18715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8 8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1 4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1 5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1 8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2 6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2 7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4 5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4 8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6 7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C[1]: 1 4 5 8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C[2]: 2 6 7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C[3]: 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55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TÌM THÀNH PHẦN LIÊN THÔNG CỦA ĐỒ THỊ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018" y="905164"/>
            <a:ext cx="11696246" cy="5062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sz="2000" dirty="0">
              <a:cs typeface="Arial"/>
            </a:endParaRP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749700" y="1109609"/>
            <a:ext cx="4603134" cy="48583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stdio.h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&gt;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#define N 100001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err="1">
                <a:latin typeface="Consolas" panose="020B0609020204030204" pitchFamily="49" charset="0"/>
                <a:cs typeface="Arial"/>
              </a:rPr>
              <a:t>typedef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struct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Node{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id;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struct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Node* next;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}Node;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n,m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; // so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dinh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va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so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canh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cua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G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Node* A[N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]; // A[v]: con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tro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den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dau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DS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ke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nbCC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; // so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thanh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phan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lien thong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C[N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]; // C[v]: chi so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thanh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phan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lien 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     // thong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chua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v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6073843" y="1109610"/>
            <a:ext cx="5407418" cy="48583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Node*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makeNode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id){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	Node* p = (Node*)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malloc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sizeof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(Node));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	p-&gt;id = id; p-&gt;next = NULL;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	return p;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}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Node* insert(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id, Node* h){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	Node* p =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makeNode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(id);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	p-&gt;next = h;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	return p;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1964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TÌM THÀNH PHẦN LIÊN THÔNG CỦA ĐỒ THỊ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018" y="905164"/>
            <a:ext cx="11696246" cy="5062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sz="2000" dirty="0">
              <a:cs typeface="Arial"/>
            </a:endParaRP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749700" y="1109609"/>
            <a:ext cx="4603134" cy="48583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void input(){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scanf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("%d %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d",&amp;n,&amp;m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v = 1; v &lt;= n; v++) A[v] = NULL;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&lt;= m;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++){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u,v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scanf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d%d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",&amp;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u,&amp;v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A[u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] = insert(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v,A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[u]);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A[v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] = insert(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u,A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[v]);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6073843" y="1109610"/>
            <a:ext cx="5407418" cy="48583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void DFS(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u){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C[u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] =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nbCC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for(Node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* p = A[u]; p != NULL; p = p-&gt;next){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v = p-&gt;id;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if(C[v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] == -1){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  DFS(v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08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TÌM THÀNH PHẦN LIÊN THÔNG CỦA ĐỒ THỊ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018" y="905164"/>
            <a:ext cx="11696246" cy="5062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sz="2000" dirty="0">
              <a:cs typeface="Arial"/>
            </a:endParaRP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749700" y="1109609"/>
            <a:ext cx="4603134" cy="48583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void DFSG(){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u = 1; u &lt;= n; u++) C[u] = -1;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nbCC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= 0;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u = 1; u &lt;= n; u++){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if(C[u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] == -1){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 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nbCC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=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nbCC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+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1;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 DFS(u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6073843" y="1109610"/>
            <a:ext cx="5407418" cy="48583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printCC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k = 1; k &lt;=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nbCC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; k++){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printf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("C[%d]: ",k);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for(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v = 1; v &lt;= n; v++){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  if(C[v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] == k)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printf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("%d ",v);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printf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("\n");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TÌM THÀNH PHẦN LIÊN THÔNG CỦA ĐỒ THỊ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018" y="905164"/>
            <a:ext cx="11696246" cy="5062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sz="2000" dirty="0">
              <a:cs typeface="Arial"/>
            </a:endParaRP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749700" y="1109609"/>
            <a:ext cx="4603134" cy="48583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main(){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input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DFSG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printCC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return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0;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417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5394291" cy="1934307"/>
          </a:xfrm>
        </p:spPr>
        <p:txBody>
          <a:bodyPr/>
          <a:lstStyle/>
          <a:p>
            <a:r>
              <a:rPr lang="en-US" dirty="0" smtClean="0"/>
              <a:t>CẤU TRÚC DỮ LIỆU VÀ GIẢI THUẬT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KIỂM TRA ĐỒ THỊ HAI PHÍA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018" y="905164"/>
            <a:ext cx="11696246" cy="5062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>
                <a:cs typeface="Arial"/>
              </a:rPr>
              <a:t>Mô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tả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bài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toán</a:t>
            </a:r>
            <a:endParaRPr lang="en-US" sz="2000" dirty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cs typeface="Arial"/>
              </a:rPr>
              <a:t>Cho </a:t>
            </a:r>
            <a:r>
              <a:rPr lang="en-US" sz="2000" dirty="0" err="1">
                <a:cs typeface="Arial"/>
              </a:rPr>
              <a:t>đồ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thị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vô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hướng</a:t>
            </a:r>
            <a:r>
              <a:rPr lang="en-US" sz="2000" dirty="0">
                <a:cs typeface="Arial"/>
              </a:rPr>
              <a:t> G = (V, A) </a:t>
            </a:r>
            <a:r>
              <a:rPr lang="en-US" sz="2000" dirty="0" err="1">
                <a:cs typeface="Arial"/>
              </a:rPr>
              <a:t>trong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đó</a:t>
            </a:r>
            <a:r>
              <a:rPr lang="en-US" sz="2000" dirty="0">
                <a:cs typeface="Arial"/>
              </a:rPr>
              <a:t> </a:t>
            </a:r>
          </a:p>
          <a:p>
            <a:pPr lvl="2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cs typeface="Arial"/>
              </a:rPr>
              <a:t>V </a:t>
            </a:r>
            <a:r>
              <a:rPr lang="en-US" dirty="0" err="1">
                <a:cs typeface="Arial"/>
              </a:rPr>
              <a:t>là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tập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đỉnh</a:t>
            </a:r>
            <a:endParaRPr lang="en-US" dirty="0">
              <a:cs typeface="Arial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cs typeface="Arial"/>
              </a:rPr>
              <a:t>A </a:t>
            </a:r>
            <a:r>
              <a:rPr lang="en-US" dirty="0" err="1">
                <a:cs typeface="Arial"/>
              </a:rPr>
              <a:t>là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cấu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trúc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danh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sách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kề</a:t>
            </a:r>
            <a:r>
              <a:rPr lang="en-US" dirty="0">
                <a:cs typeface="Arial"/>
              </a:rPr>
              <a:t>: A[v] </a:t>
            </a:r>
            <a:r>
              <a:rPr lang="en-US" dirty="0" err="1">
                <a:cs typeface="Arial"/>
              </a:rPr>
              <a:t>là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danh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sách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các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đỉnh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kề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với</a:t>
            </a:r>
            <a:r>
              <a:rPr lang="en-US" dirty="0">
                <a:cs typeface="Arial"/>
              </a:rPr>
              <a:t> v</a:t>
            </a: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Kiểm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tra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xem</a:t>
            </a:r>
            <a:r>
              <a:rPr lang="en-US" sz="2000" dirty="0" smtClean="0">
                <a:cs typeface="Arial"/>
              </a:rPr>
              <a:t> G </a:t>
            </a:r>
            <a:r>
              <a:rPr lang="en-US" sz="2000" dirty="0" err="1" smtClean="0">
                <a:cs typeface="Arial"/>
              </a:rPr>
              <a:t>có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phải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đồ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thị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hai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phía</a:t>
            </a:r>
            <a:r>
              <a:rPr lang="en-US" sz="2000" dirty="0" smtClean="0">
                <a:cs typeface="Arial"/>
              </a:rPr>
              <a:t> hay </a:t>
            </a:r>
            <a:r>
              <a:rPr lang="en-US" sz="2000" dirty="0" err="1" smtClean="0">
                <a:cs typeface="Arial"/>
              </a:rPr>
              <a:t>không</a:t>
            </a:r>
            <a:r>
              <a:rPr lang="en-US" sz="2000" dirty="0" smtClean="0">
                <a:cs typeface="Arial"/>
              </a:rPr>
              <a:t>?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082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KIỂM TRA ĐỒ THỊ HAI PHÍA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018" y="905164"/>
            <a:ext cx="11696246" cy="5062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Thuật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toán</a:t>
            </a:r>
            <a:r>
              <a:rPr lang="en-US" sz="2000" dirty="0">
                <a:cs typeface="Arial"/>
              </a:rPr>
              <a:t>:</a:t>
            </a: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>
                <a:cs typeface="Arial"/>
              </a:rPr>
              <a:t>Áp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dụng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duyệt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theo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chiều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rộng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trên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smtClean="0">
                <a:cs typeface="Arial"/>
              </a:rPr>
              <a:t>G</a:t>
            </a: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cs typeface="Arial"/>
              </a:rPr>
              <a:t>d[v]: </a:t>
            </a:r>
            <a:r>
              <a:rPr lang="en-US" sz="2000" dirty="0" err="1" smtClean="0">
                <a:cs typeface="Arial"/>
              </a:rPr>
              <a:t>mức</a:t>
            </a:r>
            <a:r>
              <a:rPr lang="en-US" sz="2000" dirty="0" smtClean="0">
                <a:cs typeface="Arial"/>
              </a:rPr>
              <a:t> (</a:t>
            </a:r>
            <a:r>
              <a:rPr lang="en-US" sz="2000" dirty="0" err="1" smtClean="0">
                <a:cs typeface="Arial"/>
              </a:rPr>
              <a:t>độ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dài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đường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từ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xuất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phát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đến</a:t>
            </a:r>
            <a:r>
              <a:rPr lang="en-US" sz="2000" dirty="0" smtClean="0">
                <a:cs typeface="Arial"/>
              </a:rPr>
              <a:t> v </a:t>
            </a:r>
            <a:r>
              <a:rPr lang="en-US" sz="2000" dirty="0" err="1" smtClean="0">
                <a:cs typeface="Arial"/>
              </a:rPr>
              <a:t>trong</a:t>
            </a:r>
            <a:r>
              <a:rPr lang="en-US" sz="2000" dirty="0" smtClean="0">
                <a:cs typeface="Arial"/>
              </a:rPr>
              <a:t> BFS) </a:t>
            </a:r>
            <a:r>
              <a:rPr lang="en-US" sz="2000" dirty="0" err="1" smtClean="0">
                <a:cs typeface="Arial"/>
              </a:rPr>
              <a:t>của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smtClean="0">
                <a:cs typeface="Arial"/>
              </a:rPr>
              <a:t>v</a:t>
            </a: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cs typeface="Arial"/>
              </a:rPr>
              <a:t>BFS(u): </a:t>
            </a:r>
            <a:r>
              <a:rPr lang="en-US" sz="2000" dirty="0" err="1" smtClean="0">
                <a:cs typeface="Arial"/>
              </a:rPr>
              <a:t>thăm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tất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cả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cùng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thành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phần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liên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thông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với</a:t>
            </a:r>
            <a:r>
              <a:rPr lang="en-US" sz="2000" dirty="0" smtClean="0">
                <a:cs typeface="Arial"/>
              </a:rPr>
              <a:t> u</a:t>
            </a:r>
          </a:p>
          <a:p>
            <a:pPr lvl="2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err="1" smtClean="0">
                <a:cs typeface="Arial"/>
              </a:rPr>
              <a:t>Nếu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thành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phần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liên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thông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chứa</a:t>
            </a:r>
            <a:r>
              <a:rPr lang="en-US" dirty="0" smtClean="0">
                <a:cs typeface="Arial"/>
              </a:rPr>
              <a:t> u </a:t>
            </a:r>
            <a:r>
              <a:rPr lang="en-US" dirty="0" err="1" smtClean="0">
                <a:cs typeface="Arial"/>
              </a:rPr>
              <a:t>là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đồ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thị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hai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phía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thì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các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đỉnh</a:t>
            </a:r>
            <a:r>
              <a:rPr lang="en-US" dirty="0" smtClean="0">
                <a:cs typeface="Arial"/>
              </a:rPr>
              <a:t> v </a:t>
            </a:r>
            <a:r>
              <a:rPr lang="en-US" dirty="0" err="1" smtClean="0">
                <a:cs typeface="Arial"/>
              </a:rPr>
              <a:t>có</a:t>
            </a:r>
            <a:r>
              <a:rPr lang="en-US" dirty="0" smtClean="0">
                <a:cs typeface="Arial"/>
              </a:rPr>
              <a:t> d[v] </a:t>
            </a:r>
            <a:r>
              <a:rPr lang="en-US" dirty="0" err="1" smtClean="0">
                <a:cs typeface="Arial"/>
              </a:rPr>
              <a:t>chẵn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sẽ</a:t>
            </a:r>
            <a:r>
              <a:rPr lang="en-US" dirty="0" smtClean="0">
                <a:cs typeface="Arial"/>
              </a:rPr>
              <a:t> ở </a:t>
            </a:r>
            <a:r>
              <a:rPr lang="en-US" dirty="0" err="1" smtClean="0">
                <a:cs typeface="Arial"/>
              </a:rPr>
              <a:t>thuộc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phía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chứa</a:t>
            </a:r>
            <a:r>
              <a:rPr lang="en-US" dirty="0" smtClean="0">
                <a:cs typeface="Arial"/>
              </a:rPr>
              <a:t> u, </a:t>
            </a:r>
            <a:r>
              <a:rPr lang="en-US" dirty="0" err="1" smtClean="0">
                <a:cs typeface="Arial"/>
              </a:rPr>
              <a:t>còn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các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đỉnh</a:t>
            </a:r>
            <a:r>
              <a:rPr lang="en-US" dirty="0" smtClean="0">
                <a:cs typeface="Arial"/>
              </a:rPr>
              <a:t> v </a:t>
            </a:r>
            <a:r>
              <a:rPr lang="en-US" dirty="0" err="1" smtClean="0">
                <a:cs typeface="Arial"/>
              </a:rPr>
              <a:t>có</a:t>
            </a:r>
            <a:r>
              <a:rPr lang="en-US" dirty="0" smtClean="0">
                <a:cs typeface="Arial"/>
              </a:rPr>
              <a:t> d[v] </a:t>
            </a:r>
            <a:r>
              <a:rPr lang="en-US" dirty="0" err="1" smtClean="0">
                <a:cs typeface="Arial"/>
              </a:rPr>
              <a:t>lẻ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sẽ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thuộc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phía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còn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lại</a:t>
            </a:r>
            <a:endParaRPr lang="en-US" dirty="0" smtClean="0">
              <a:cs typeface="Arial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err="1" smtClean="0">
                <a:cs typeface="Arial"/>
              </a:rPr>
              <a:t>Nếu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phát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hiện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cạnh</a:t>
            </a:r>
            <a:r>
              <a:rPr lang="en-US" dirty="0" smtClean="0">
                <a:cs typeface="Arial"/>
              </a:rPr>
              <a:t> (</a:t>
            </a:r>
            <a:r>
              <a:rPr lang="en-US" dirty="0" err="1" smtClean="0">
                <a:cs typeface="Arial"/>
              </a:rPr>
              <a:t>u,v</a:t>
            </a:r>
            <a:r>
              <a:rPr lang="en-US" dirty="0" smtClean="0">
                <a:cs typeface="Arial"/>
              </a:rPr>
              <a:t>) </a:t>
            </a:r>
            <a:r>
              <a:rPr lang="en-US" dirty="0" err="1" smtClean="0">
                <a:cs typeface="Arial"/>
              </a:rPr>
              <a:t>có</a:t>
            </a:r>
            <a:r>
              <a:rPr lang="en-US" dirty="0" smtClean="0">
                <a:cs typeface="Arial"/>
              </a:rPr>
              <a:t> d[u] </a:t>
            </a:r>
            <a:r>
              <a:rPr lang="en-US" dirty="0" err="1" smtClean="0">
                <a:cs typeface="Arial"/>
              </a:rPr>
              <a:t>và</a:t>
            </a:r>
            <a:r>
              <a:rPr lang="en-US" dirty="0" smtClean="0">
                <a:cs typeface="Arial"/>
              </a:rPr>
              <a:t> d[v] </a:t>
            </a:r>
            <a:r>
              <a:rPr lang="en-US" dirty="0" err="1" smtClean="0">
                <a:cs typeface="Arial"/>
              </a:rPr>
              <a:t>cùng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tính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chẵn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lẻ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thì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đồ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thị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đã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cho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không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phải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là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đồ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thị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hai</a:t>
            </a:r>
            <a:r>
              <a:rPr lang="en-US" dirty="0" smtClean="0">
                <a:cs typeface="Arial"/>
              </a:rPr>
              <a:t> </a:t>
            </a:r>
            <a:r>
              <a:rPr lang="en-US" dirty="0" err="1" smtClean="0">
                <a:cs typeface="Arial"/>
              </a:rPr>
              <a:t>phía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716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KIỂM TRA ĐỒ THỊ HAI </a:t>
            </a:r>
            <a:r>
              <a:rPr lang="en-US" dirty="0" smtClean="0">
                <a:cs typeface="Arial" panose="020B0604020202020204" pitchFamily="34" charset="0"/>
              </a:rPr>
              <a:t>PHÍA –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5" y="989356"/>
            <a:ext cx="5599727" cy="506280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BFS(u) {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Q = empty queue; 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Q.push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(u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);  d[u] = 0;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while Q not empty do {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v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= pop();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for x in A[v] do {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  if(d[x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] &gt; -1){ </a:t>
            </a:r>
            <a:endParaRPr lang="en-US" sz="1400" b="1" dirty="0" smtClean="0">
              <a:latin typeface="Consolas" panose="020B0609020204030204" pitchFamily="49" charset="0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    if  d[v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]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+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d[x]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is even then return false;  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 }   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  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else { 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d[x] = d[v] + 1; 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Q. push(x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);  }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  }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}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return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true;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6378228" y="989356"/>
            <a:ext cx="5283200" cy="506280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solve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for u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=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1 to n do  d[u]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= -1;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for u = 1 to n do if(d[u] =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-1){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if(BFS(u) = false) 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  return false;  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}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return true;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941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KIỂM TRA ĐỒ THỊ HAI </a:t>
            </a:r>
            <a:r>
              <a:rPr lang="en-US" dirty="0" smtClean="0">
                <a:cs typeface="Arial" panose="020B0604020202020204" pitchFamily="34" charset="0"/>
              </a:rPr>
              <a:t>PHÍA -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018" y="905164"/>
            <a:ext cx="5791619" cy="5062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cs typeface="Arial"/>
              </a:rPr>
              <a:t>Minh </a:t>
            </a:r>
            <a:r>
              <a:rPr lang="en-US" sz="2000" dirty="0" err="1" smtClean="0">
                <a:cs typeface="Arial"/>
              </a:rPr>
              <a:t>họa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với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ngôn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ngữ</a:t>
            </a:r>
            <a:r>
              <a:rPr lang="en-US" sz="2000" dirty="0" smtClean="0">
                <a:cs typeface="Arial"/>
              </a:rPr>
              <a:t> C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Dữ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liệu</a:t>
            </a:r>
            <a:endParaRPr lang="en-US" sz="2000" dirty="0" smtClean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Dòng</a:t>
            </a:r>
            <a:r>
              <a:rPr lang="en-US" sz="2000" dirty="0" smtClean="0">
                <a:cs typeface="Arial"/>
              </a:rPr>
              <a:t> 1: </a:t>
            </a:r>
            <a:r>
              <a:rPr lang="en-US" sz="2000" dirty="0" err="1" smtClean="0">
                <a:cs typeface="Arial"/>
              </a:rPr>
              <a:t>chứa</a:t>
            </a:r>
            <a:r>
              <a:rPr lang="en-US" sz="2000" dirty="0" smtClean="0">
                <a:cs typeface="Arial"/>
              </a:rPr>
              <a:t> 2 </a:t>
            </a:r>
            <a:r>
              <a:rPr lang="en-US" sz="2000" dirty="0" err="1" smtClean="0">
                <a:cs typeface="Arial"/>
              </a:rPr>
              <a:t>số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nguyên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dương</a:t>
            </a:r>
            <a:r>
              <a:rPr lang="en-US" sz="2000" dirty="0" smtClean="0">
                <a:cs typeface="Arial"/>
              </a:rPr>
              <a:t> n </a:t>
            </a:r>
            <a:r>
              <a:rPr lang="en-US" sz="2000" dirty="0" err="1" smtClean="0">
                <a:cs typeface="Arial"/>
              </a:rPr>
              <a:t>và</a:t>
            </a:r>
            <a:r>
              <a:rPr lang="en-US" sz="2000" dirty="0" smtClean="0">
                <a:cs typeface="Arial"/>
              </a:rPr>
              <a:t> m </a:t>
            </a:r>
            <a:r>
              <a:rPr lang="en-US" sz="2000" dirty="0" err="1" smtClean="0">
                <a:cs typeface="Arial"/>
              </a:rPr>
              <a:t>tương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ứng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số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số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cạnh</a:t>
            </a:r>
            <a:endParaRPr lang="en-US" sz="2000" dirty="0" smtClean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Dòng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 err="1" smtClean="0">
                <a:cs typeface="Arial"/>
              </a:rPr>
              <a:t>i</a:t>
            </a:r>
            <a:r>
              <a:rPr lang="en-US" sz="2000" dirty="0" smtClean="0">
                <a:cs typeface="Arial"/>
              </a:rPr>
              <a:t> + </a:t>
            </a:r>
            <a:r>
              <a:rPr lang="en-US" sz="2000" dirty="0" smtClean="0">
                <a:cs typeface="Arial"/>
              </a:rPr>
              <a:t>1 (</a:t>
            </a:r>
            <a:r>
              <a:rPr lang="en-US" sz="2000" i="1" dirty="0" err="1" smtClean="0">
                <a:cs typeface="Arial"/>
              </a:rPr>
              <a:t>i</a:t>
            </a:r>
            <a:r>
              <a:rPr lang="en-US" sz="2000" dirty="0" smtClean="0">
                <a:cs typeface="Arial"/>
              </a:rPr>
              <a:t> = 1, 2, …, </a:t>
            </a:r>
            <a:r>
              <a:rPr lang="en-US" sz="2000" i="1" dirty="0" smtClean="0">
                <a:cs typeface="Arial"/>
              </a:rPr>
              <a:t>m</a:t>
            </a:r>
            <a:r>
              <a:rPr lang="en-US" sz="2000" dirty="0" smtClean="0">
                <a:cs typeface="Arial"/>
              </a:rPr>
              <a:t>): </a:t>
            </a:r>
            <a:r>
              <a:rPr lang="en-US" sz="2000" dirty="0" err="1" smtClean="0">
                <a:cs typeface="Arial"/>
              </a:rPr>
              <a:t>chứa</a:t>
            </a:r>
            <a:r>
              <a:rPr lang="en-US" sz="2000" dirty="0" smtClean="0">
                <a:cs typeface="Arial"/>
              </a:rPr>
              <a:t> 2 </a:t>
            </a:r>
            <a:r>
              <a:rPr lang="en-US" sz="2000" dirty="0" err="1" smtClean="0">
                <a:cs typeface="Arial"/>
              </a:rPr>
              <a:t>số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nguyên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dương</a:t>
            </a:r>
            <a:r>
              <a:rPr lang="en-US" sz="2000" dirty="0" smtClean="0">
                <a:cs typeface="Arial"/>
              </a:rPr>
              <a:t> u </a:t>
            </a:r>
            <a:r>
              <a:rPr lang="en-US" sz="2000" dirty="0" err="1" smtClean="0">
                <a:cs typeface="Arial"/>
              </a:rPr>
              <a:t>và</a:t>
            </a:r>
            <a:r>
              <a:rPr lang="en-US" sz="2000" dirty="0" smtClean="0">
                <a:cs typeface="Arial"/>
              </a:rPr>
              <a:t> v </a:t>
            </a:r>
            <a:r>
              <a:rPr lang="en-US" sz="2000" dirty="0" err="1" smtClean="0">
                <a:cs typeface="Arial"/>
              </a:rPr>
              <a:t>là</a:t>
            </a:r>
            <a:r>
              <a:rPr lang="en-US" sz="2000" dirty="0" smtClean="0">
                <a:cs typeface="Arial"/>
              </a:rPr>
              <a:t> 2 </a:t>
            </a:r>
            <a:r>
              <a:rPr lang="en-US" sz="2000" dirty="0" err="1" smtClean="0">
                <a:cs typeface="Arial"/>
              </a:rPr>
              <a:t>đầu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mút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của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cạnh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thứ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 smtClean="0">
                <a:cs typeface="Arial"/>
              </a:rPr>
              <a:t>I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Kết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quả</a:t>
            </a:r>
            <a:endParaRPr lang="en-US" sz="2000" dirty="0" smtClean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>
                <a:cs typeface="Arial"/>
              </a:rPr>
              <a:t>Ghi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ra</a:t>
            </a:r>
            <a:r>
              <a:rPr lang="en-US" sz="2000" dirty="0">
                <a:cs typeface="Arial"/>
              </a:rPr>
              <a:t> 1 </a:t>
            </a:r>
            <a:r>
              <a:rPr lang="en-US" sz="2000" dirty="0" err="1">
                <a:cs typeface="Arial"/>
              </a:rPr>
              <a:t>nếu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đồ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thị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là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hai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phía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và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ghi</a:t>
            </a:r>
            <a:r>
              <a:rPr lang="en-US" sz="2000" dirty="0">
                <a:cs typeface="Arial"/>
              </a:rPr>
              <a:t> 0, </a:t>
            </a:r>
            <a:r>
              <a:rPr lang="en-US" sz="2000" dirty="0" err="1">
                <a:cs typeface="Arial"/>
              </a:rPr>
              <a:t>ngược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lại</a:t>
            </a:r>
            <a:endParaRPr lang="en-US" sz="2000" dirty="0">
              <a:cs typeface="Arial"/>
            </a:endParaRPr>
          </a:p>
        </p:txBody>
      </p:sp>
      <p:sp>
        <p:nvSpPr>
          <p:cNvPr id="8" name="Oval 7"/>
          <p:cNvSpPr/>
          <p:nvPr/>
        </p:nvSpPr>
        <p:spPr>
          <a:xfrm>
            <a:off x="6062174" y="1280753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1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9" name="Oval 8"/>
          <p:cNvSpPr/>
          <p:nvPr/>
        </p:nvSpPr>
        <p:spPr>
          <a:xfrm>
            <a:off x="7517057" y="1280753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5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062173" y="2470403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8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517057" y="2470403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4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cxnSp>
        <p:nvCxnSpPr>
          <p:cNvPr id="12" name="Straight Connector 11"/>
          <p:cNvCxnSpPr>
            <a:stCxn id="8" idx="6"/>
            <a:endCxn id="9" idx="2"/>
          </p:cNvCxnSpPr>
          <p:nvPr/>
        </p:nvCxnSpPr>
        <p:spPr>
          <a:xfrm>
            <a:off x="6477811" y="1483953"/>
            <a:ext cx="103924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4"/>
            <a:endCxn id="11" idx="0"/>
          </p:cNvCxnSpPr>
          <p:nvPr/>
        </p:nvCxnSpPr>
        <p:spPr>
          <a:xfrm>
            <a:off x="7724876" y="1687153"/>
            <a:ext cx="0" cy="783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4"/>
            <a:endCxn id="10" idx="0"/>
          </p:cNvCxnSpPr>
          <p:nvPr/>
        </p:nvCxnSpPr>
        <p:spPr>
          <a:xfrm flipH="1">
            <a:off x="6269992" y="1687153"/>
            <a:ext cx="1" cy="783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6"/>
            <a:endCxn id="11" idx="2"/>
          </p:cNvCxnSpPr>
          <p:nvPr/>
        </p:nvCxnSpPr>
        <p:spPr>
          <a:xfrm>
            <a:off x="6477810" y="2673603"/>
            <a:ext cx="103924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064766" y="3315559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Lato" panose="020F0502020204030203"/>
              </a:rPr>
              <a:t>6</a:t>
            </a:r>
          </a:p>
        </p:txBody>
      </p:sp>
      <p:sp>
        <p:nvSpPr>
          <p:cNvPr id="18" name="Oval 17"/>
          <p:cNvSpPr/>
          <p:nvPr/>
        </p:nvSpPr>
        <p:spPr>
          <a:xfrm>
            <a:off x="7519649" y="3315559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2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64765" y="4505209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3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519649" y="4505209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7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cxnSp>
        <p:nvCxnSpPr>
          <p:cNvPr id="21" name="Straight Connector 20"/>
          <p:cNvCxnSpPr>
            <a:stCxn id="17" idx="6"/>
            <a:endCxn id="18" idx="2"/>
          </p:cNvCxnSpPr>
          <p:nvPr/>
        </p:nvCxnSpPr>
        <p:spPr>
          <a:xfrm>
            <a:off x="6480403" y="3518759"/>
            <a:ext cx="103924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8" idx="4"/>
            <a:endCxn id="20" idx="0"/>
          </p:cNvCxnSpPr>
          <p:nvPr/>
        </p:nvCxnSpPr>
        <p:spPr>
          <a:xfrm>
            <a:off x="7727468" y="3721959"/>
            <a:ext cx="0" cy="783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464411"/>
              </p:ext>
            </p:extLst>
          </p:nvPr>
        </p:nvGraphicFramePr>
        <p:xfrm>
          <a:off x="8348484" y="1671736"/>
          <a:ext cx="3743058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529"/>
                <a:gridCol w="18715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2 4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2 6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3 7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4 5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5" name="Straight Connector 24"/>
          <p:cNvCxnSpPr>
            <a:stCxn id="11" idx="4"/>
            <a:endCxn id="18" idx="0"/>
          </p:cNvCxnSpPr>
          <p:nvPr/>
        </p:nvCxnSpPr>
        <p:spPr>
          <a:xfrm>
            <a:off x="7724876" y="2876803"/>
            <a:ext cx="2592" cy="4387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6"/>
            <a:endCxn id="20" idx="2"/>
          </p:cNvCxnSpPr>
          <p:nvPr/>
        </p:nvCxnSpPr>
        <p:spPr>
          <a:xfrm>
            <a:off x="6480402" y="4708409"/>
            <a:ext cx="103924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53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KIỂM TRA ĐỒ THỊ HAI </a:t>
            </a:r>
            <a:r>
              <a:rPr lang="en-US" dirty="0" smtClean="0">
                <a:cs typeface="Arial" panose="020B0604020202020204" pitchFamily="34" charset="0"/>
              </a:rPr>
              <a:t>PHÍA -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989356"/>
            <a:ext cx="5283200" cy="506280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stdio.h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&gt;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stdlib.h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&gt;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#define N 100001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err="1">
                <a:latin typeface="Consolas" panose="020B0609020204030204" pitchFamily="49" charset="0"/>
                <a:cs typeface="Arial"/>
              </a:rPr>
              <a:t>typedef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struct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Node{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id;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struct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Node* next;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}Node;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Node*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makeNode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id){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Node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* p = (Node*)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malloc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sizeof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(Node));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p-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&gt;id = id; p-&gt;next = NULL;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return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p;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}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6378228" y="989356"/>
            <a:ext cx="5283200" cy="506280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Node* head;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Node* tail;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initQueue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head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= NULL; tail = NULL;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}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queueEmpty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return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head == NULL &amp;&amp; tail == NULL;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}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void push(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id){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Node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* p =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makeNode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(id);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if(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queueEmpty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()){ head = p; tail = p; }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else {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tail-&gt;next = p; tail = p; }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857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KIỂM TRA ĐỒ THỊ HAI PHÍA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989356"/>
            <a:ext cx="5283200" cy="506280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pop(){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if(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queueEmpty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()) return -1;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r = head-&gt;id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;  Node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*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tmp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= head;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head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= head-&gt;next;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if(head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== NULL) tail = NULL;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free(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tmp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return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r;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}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Node* add(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id, Node* h){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Node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* p =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makeNode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(id);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p-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&gt;next = h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;  return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p;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}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6378228" y="989356"/>
            <a:ext cx="5283200" cy="506280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n,m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Node* A[N];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d[N];// d[v] is the level of d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void input(){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scanf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("%d %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d",&amp;n,&amp;m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for(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v = 1; v &lt;= n; v++) A[v] = NULL;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for(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&lt;= m;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++){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u,v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scanf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d%d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",&amp;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u,&amp;v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A[u] = add(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v,A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[u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]); 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A[v] = add(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u,A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[v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]);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646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KIỂM TRA ĐỒ THỊ HAI PHÍA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866067"/>
            <a:ext cx="6039492" cy="518609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BFS(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u){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initQueue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(); 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push(u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); 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d[u] = 0;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while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(!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queueEmpty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()){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v = pop();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for(Node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* p = A[v]; p != NULL; p = p-&gt;next){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    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x = p-&gt;id;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   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if(d[x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] &gt; -1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){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if(d[v] % 2 == d[x] % 2) return 0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;  }   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    else{ 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d[x] = d[v] + 1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;  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push(x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);  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return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1;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}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 txBox="1">
            <a:spLocks/>
          </p:cNvSpPr>
          <p:nvPr/>
        </p:nvSpPr>
        <p:spPr>
          <a:xfrm>
            <a:off x="6606282" y="866067"/>
            <a:ext cx="5055145" cy="51956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void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solve(){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for(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v = 1; v &lt;= n; v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++)  d[v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] = -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1;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ans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= 1;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for(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v= 1; v &lt;= n; v++) if(d[v]== -1){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if(!BFS(v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)){ 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ans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= 0; break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; 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}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}</a:t>
            </a:r>
            <a:endParaRPr lang="en-US" sz="1400" b="1" dirty="0">
              <a:latin typeface="Consolas" panose="020B0609020204030204" pitchFamily="49" charset="0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  <a:cs typeface="Arial"/>
              </a:rPr>
              <a:t>printf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("%d",</a:t>
            </a:r>
            <a:r>
              <a:rPr lang="en-US" sz="1400" b="1" dirty="0" err="1">
                <a:latin typeface="Consolas" panose="020B0609020204030204" pitchFamily="49" charset="0"/>
                <a:cs typeface="Arial"/>
              </a:rPr>
              <a:t>ans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}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 err="1">
                <a:latin typeface="Consolas" panose="020B0609020204030204" pitchFamily="49" charset="0"/>
                <a:cs typeface="Arial"/>
              </a:rPr>
              <a:t>int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 main(){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input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solve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();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  <a:cs typeface="Arial"/>
              </a:rPr>
              <a:t>return </a:t>
            </a:r>
            <a:r>
              <a:rPr lang="en-US" sz="1400" b="1" dirty="0">
                <a:latin typeface="Consolas" panose="020B0609020204030204" pitchFamily="49" charset="0"/>
                <a:cs typeface="Arial"/>
              </a:rPr>
              <a:t>0;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Consolas" panose="020B0609020204030204" pitchFamily="49" charset="0"/>
                <a:cs typeface="Aria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292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xmlns="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3" y="2219413"/>
            <a:ext cx="10351035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smtClean="0"/>
              <a:t>CẤU TRÚC DỮ LIỆU VÀ GIẢI THUẬT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xmlns="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 smtClean="0"/>
              <a:t>TUẦN 14 : ĐỒ THỊ (PHẦN 1)</a:t>
            </a:r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cs typeface="Arial" panose="020B0604020202020204" pitchFamily="34" charset="0"/>
              </a:rPr>
              <a:t>NỘI DUNG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545" y="886691"/>
            <a:ext cx="11714719" cy="50812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err="1" smtClean="0">
                <a:cs typeface="Arial"/>
              </a:rPr>
              <a:t>Nhắc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lại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khái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niệm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cơ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bản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về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đồ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thị</a:t>
            </a:r>
            <a:endParaRPr lang="en-US" sz="2000" b="1" dirty="0" smtClean="0">
              <a:cs typeface="Arial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err="1" smtClean="0">
                <a:cs typeface="Arial"/>
              </a:rPr>
              <a:t>Cấu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trúc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dữ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liệu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biểu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diễn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đồ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thị</a:t>
            </a:r>
            <a:endParaRPr lang="en-US" sz="2000" b="1" dirty="0" smtClean="0">
              <a:cs typeface="Arial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err="1" smtClean="0">
                <a:cs typeface="Arial"/>
              </a:rPr>
              <a:t>Duyệt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đồ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thị</a:t>
            </a:r>
            <a:endParaRPr lang="en-US" sz="2000" b="1" dirty="0" smtClean="0">
              <a:cs typeface="Arial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err="1" smtClean="0">
                <a:cs typeface="Arial"/>
              </a:rPr>
              <a:t>Tìm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thành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phần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liên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thông</a:t>
            </a:r>
            <a:endParaRPr lang="en-US" sz="2000" b="1" dirty="0" smtClean="0">
              <a:cs typeface="Arial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err="1" smtClean="0">
                <a:cs typeface="Arial"/>
              </a:rPr>
              <a:t>Kiểm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tra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đồ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thị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hai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phía</a:t>
            </a:r>
            <a:endParaRPr lang="en-US" sz="2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NHẮC LẠI KHÁI NIỆM CƠ BẢN VỀ ĐỒ THỊ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4727" y="914400"/>
            <a:ext cx="11831782" cy="50535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Đồ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thị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cấu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trúc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bao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gồm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thực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thể</a:t>
            </a:r>
            <a:r>
              <a:rPr lang="en-US" sz="2000" dirty="0" smtClean="0">
                <a:cs typeface="Arial"/>
              </a:rPr>
              <a:t> (</a:t>
            </a:r>
            <a:r>
              <a:rPr lang="en-US" sz="2000" dirty="0" err="1" smtClean="0">
                <a:cs typeface="Arial"/>
              </a:rPr>
              <a:t>còn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gọi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) </a:t>
            </a:r>
            <a:r>
              <a:rPr lang="en-US" sz="2000" dirty="0" err="1" smtClean="0">
                <a:cs typeface="Arial"/>
              </a:rPr>
              <a:t>và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liên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kết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giữa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thực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thể</a:t>
            </a:r>
            <a:r>
              <a:rPr lang="en-US" sz="2000" dirty="0" smtClean="0">
                <a:cs typeface="Arial"/>
              </a:rPr>
              <a:t> (</a:t>
            </a:r>
            <a:r>
              <a:rPr lang="en-US" sz="2000" dirty="0" err="1" smtClean="0">
                <a:cs typeface="Arial"/>
              </a:rPr>
              <a:t>còn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gọi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cạnh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hoặc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cung</a:t>
            </a:r>
            <a:r>
              <a:rPr lang="en-US" sz="2000" dirty="0" smtClean="0">
                <a:cs typeface="Arial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 smtClean="0">
                <a:cs typeface="Arial"/>
              </a:rPr>
              <a:t>Ký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hiệu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đồ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thị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 smtClean="0">
                <a:cs typeface="Arial"/>
              </a:rPr>
              <a:t>G</a:t>
            </a:r>
            <a:r>
              <a:rPr lang="en-US" sz="2000" dirty="0" smtClean="0">
                <a:cs typeface="Arial"/>
              </a:rPr>
              <a:t> = (</a:t>
            </a:r>
            <a:r>
              <a:rPr lang="en-US" sz="2000" i="1" dirty="0" smtClean="0">
                <a:cs typeface="Arial"/>
              </a:rPr>
              <a:t>V, E</a:t>
            </a:r>
            <a:r>
              <a:rPr lang="en-US" sz="2000" dirty="0" smtClean="0">
                <a:cs typeface="Arial"/>
              </a:rPr>
              <a:t>), </a:t>
            </a:r>
            <a:r>
              <a:rPr lang="en-US" sz="2000" dirty="0" err="1" smtClean="0">
                <a:cs typeface="Arial"/>
              </a:rPr>
              <a:t>trong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đó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 smtClean="0">
                <a:cs typeface="Arial"/>
              </a:rPr>
              <a:t>V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tập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và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 smtClean="0">
                <a:cs typeface="Arial"/>
              </a:rPr>
              <a:t>E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tập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cạnh</a:t>
            </a:r>
            <a:r>
              <a:rPr lang="en-US" sz="2000" dirty="0" smtClean="0">
                <a:cs typeface="Arial"/>
              </a:rPr>
              <a:t> (</a:t>
            </a:r>
            <a:r>
              <a:rPr lang="en-US" sz="2000" dirty="0" err="1" smtClean="0">
                <a:cs typeface="Arial"/>
              </a:rPr>
              <a:t>cung</a:t>
            </a:r>
            <a:r>
              <a:rPr lang="en-US" sz="2000" dirty="0" smtClean="0">
                <a:cs typeface="Arial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cs typeface="Arial"/>
              </a:rPr>
              <a:t>(</a:t>
            </a:r>
            <a:r>
              <a:rPr lang="en-US" sz="2000" i="1" dirty="0" err="1" smtClean="0">
                <a:cs typeface="Arial"/>
              </a:rPr>
              <a:t>u,v</a:t>
            </a:r>
            <a:r>
              <a:rPr lang="en-US" sz="2000" dirty="0" smtClean="0">
                <a:cs typeface="Arial"/>
              </a:rPr>
              <a:t>) 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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E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: ta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nói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v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kề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với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u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.</a:t>
            </a:r>
            <a:endParaRPr lang="en-US" sz="1600" dirty="0">
              <a:cs typeface="Arial"/>
            </a:endParaRPr>
          </a:p>
        </p:txBody>
      </p:sp>
      <p:pic>
        <p:nvPicPr>
          <p:cNvPr id="1026" name="image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1" y="2666422"/>
            <a:ext cx="6636184" cy="2705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1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NHẮC LẠI KHÁI NIỆM CƠ BẢN VỀ ĐỒ THỊ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4727" y="914400"/>
            <a:ext cx="11831782" cy="50535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dirty="0" smtClean="0">
                <a:cs typeface="Arial"/>
              </a:rPr>
              <a:t>Cho </a:t>
            </a:r>
            <a:r>
              <a:rPr lang="en-US" sz="2000" i="1" dirty="0" smtClean="0">
                <a:cs typeface="Arial"/>
              </a:rPr>
              <a:t>G</a:t>
            </a:r>
            <a:r>
              <a:rPr lang="en-US" sz="2000" dirty="0" smtClean="0">
                <a:cs typeface="Arial"/>
              </a:rPr>
              <a:t> = (</a:t>
            </a:r>
            <a:r>
              <a:rPr lang="en-US" sz="2000" i="1" dirty="0" smtClean="0">
                <a:cs typeface="Arial"/>
              </a:rPr>
              <a:t>V, E</a:t>
            </a:r>
            <a:r>
              <a:rPr lang="en-US" sz="2000" dirty="0" smtClean="0">
                <a:cs typeface="Arial"/>
              </a:rPr>
              <a:t>) </a:t>
            </a:r>
            <a:r>
              <a:rPr lang="en-US" sz="2000" dirty="0" err="1" smtClean="0">
                <a:cs typeface="Arial"/>
              </a:rPr>
              <a:t>là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một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đồ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thị</a:t>
            </a:r>
            <a:endParaRPr lang="en-US" sz="2000" dirty="0" smtClean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000" dirty="0" err="1" smtClean="0">
                <a:cs typeface="Arial"/>
              </a:rPr>
              <a:t>Đường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đi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từ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 smtClean="0">
                <a:cs typeface="Arial"/>
              </a:rPr>
              <a:t>s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đến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 smtClean="0">
                <a:cs typeface="Arial"/>
              </a:rPr>
              <a:t>t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trên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đồ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thị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là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dãy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các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đỉnh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i="1" dirty="0" smtClean="0">
                <a:cs typeface="Arial"/>
              </a:rPr>
              <a:t>v</a:t>
            </a:r>
            <a:r>
              <a:rPr lang="en-US" sz="2000" baseline="-25000" dirty="0" smtClean="0">
                <a:cs typeface="Arial"/>
              </a:rPr>
              <a:t>1</a:t>
            </a:r>
            <a:r>
              <a:rPr lang="en-US" sz="2000" dirty="0" smtClean="0">
                <a:cs typeface="Arial"/>
              </a:rPr>
              <a:t>, </a:t>
            </a:r>
            <a:r>
              <a:rPr lang="en-US" sz="2000" i="1" dirty="0" smtClean="0">
                <a:cs typeface="Arial"/>
              </a:rPr>
              <a:t>v</a:t>
            </a:r>
            <a:r>
              <a:rPr lang="en-US" sz="2000" baseline="-25000" dirty="0" smtClean="0">
                <a:cs typeface="Arial"/>
              </a:rPr>
              <a:t>2</a:t>
            </a:r>
            <a:r>
              <a:rPr lang="en-US" sz="2000" dirty="0" smtClean="0">
                <a:cs typeface="Arial"/>
              </a:rPr>
              <a:t>, . . ., </a:t>
            </a:r>
            <a:r>
              <a:rPr lang="en-US" sz="2000" i="1" dirty="0" err="1" smtClean="0">
                <a:cs typeface="Arial"/>
              </a:rPr>
              <a:t>v</a:t>
            </a:r>
            <a:r>
              <a:rPr lang="en-US" sz="2000" i="1" baseline="-25000" dirty="0" err="1" smtClean="0">
                <a:cs typeface="Arial"/>
              </a:rPr>
              <a:t>k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trong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 err="1" smtClean="0">
                <a:cs typeface="Arial"/>
              </a:rPr>
              <a:t>đó</a:t>
            </a:r>
            <a:endParaRPr lang="en-US" sz="2000" dirty="0" smtClean="0">
              <a:cs typeface="Arial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i="1" dirty="0" smtClean="0">
                <a:cs typeface="Arial"/>
              </a:rPr>
              <a:t>s</a:t>
            </a:r>
            <a:r>
              <a:rPr lang="en-US" dirty="0" smtClean="0">
                <a:cs typeface="Arial"/>
              </a:rPr>
              <a:t> = </a:t>
            </a:r>
            <a:r>
              <a:rPr lang="en-US" i="1" dirty="0" smtClean="0">
                <a:cs typeface="Arial"/>
              </a:rPr>
              <a:t>v</a:t>
            </a:r>
            <a:r>
              <a:rPr lang="en-US" baseline="-25000" dirty="0" smtClean="0">
                <a:cs typeface="Arial"/>
              </a:rPr>
              <a:t>1</a:t>
            </a:r>
            <a:r>
              <a:rPr lang="en-US" dirty="0" smtClean="0">
                <a:cs typeface="Arial"/>
              </a:rPr>
              <a:t>, </a:t>
            </a:r>
            <a:r>
              <a:rPr lang="en-US" i="1" dirty="0" smtClean="0">
                <a:cs typeface="Arial"/>
              </a:rPr>
              <a:t>t</a:t>
            </a:r>
            <a:r>
              <a:rPr lang="en-US" dirty="0" smtClean="0">
                <a:cs typeface="Arial"/>
              </a:rPr>
              <a:t> = </a:t>
            </a:r>
            <a:r>
              <a:rPr lang="en-US" i="1" dirty="0" err="1" smtClean="0">
                <a:cs typeface="Arial"/>
              </a:rPr>
              <a:t>v</a:t>
            </a:r>
            <a:r>
              <a:rPr lang="en-US" i="1" baseline="-25000" dirty="0" err="1" smtClean="0">
                <a:cs typeface="Arial"/>
              </a:rPr>
              <a:t>k</a:t>
            </a:r>
            <a:endParaRPr lang="en-US" i="1" baseline="-25000" dirty="0" smtClean="0">
              <a:cs typeface="Arial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cs typeface="Arial"/>
              </a:rPr>
              <a:t>(</a:t>
            </a:r>
            <a:r>
              <a:rPr lang="en-US" i="1" dirty="0" smtClean="0">
                <a:cs typeface="Arial"/>
              </a:rPr>
              <a:t>v</a:t>
            </a:r>
            <a:r>
              <a:rPr lang="en-US" i="1" baseline="-25000" dirty="0" smtClean="0">
                <a:cs typeface="Arial"/>
              </a:rPr>
              <a:t>i</a:t>
            </a:r>
            <a:r>
              <a:rPr lang="en-US" dirty="0" smtClean="0">
                <a:cs typeface="Arial"/>
              </a:rPr>
              <a:t>, </a:t>
            </a:r>
            <a:r>
              <a:rPr lang="en-US" i="1" dirty="0" smtClean="0">
                <a:cs typeface="Arial"/>
              </a:rPr>
              <a:t>v</a:t>
            </a:r>
            <a:r>
              <a:rPr lang="en-US" i="1" baseline="-25000" dirty="0" smtClean="0">
                <a:cs typeface="Arial"/>
              </a:rPr>
              <a:t>i</a:t>
            </a:r>
            <a:r>
              <a:rPr lang="en-US" baseline="-25000" dirty="0" smtClean="0">
                <a:cs typeface="Arial"/>
              </a:rPr>
              <a:t>+1</a:t>
            </a:r>
            <a:r>
              <a:rPr lang="en-US" dirty="0" smtClean="0">
                <a:cs typeface="Arial"/>
              </a:rPr>
              <a:t>) </a:t>
            </a:r>
            <a:r>
              <a:rPr lang="en-US" dirty="0" smtClean="0">
                <a:cs typeface="Arial"/>
                <a:sym typeface="Symbol" panose="05050102010706020507" pitchFamily="18" charset="2"/>
              </a:rPr>
              <a:t> </a:t>
            </a:r>
            <a:r>
              <a:rPr lang="en-US" i="1" dirty="0" smtClean="0">
                <a:cs typeface="Arial"/>
                <a:sym typeface="Symbol" panose="05050102010706020507" pitchFamily="18" charset="2"/>
              </a:rPr>
              <a:t>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000" dirty="0" smtClean="0">
                <a:cs typeface="Arial"/>
                <a:sym typeface="Symbol" panose="05050102010706020507" pitchFamily="18" charset="2"/>
              </a:rPr>
              <a:t>Chu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trình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là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đường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trong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đó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đỉnh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đầu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và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cuối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trùng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nhau</a:t>
            </a:r>
            <a:endParaRPr lang="en-US" sz="2000" dirty="0" smtClean="0">
              <a:cs typeface="Arial"/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Đồ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thị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vô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hướng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được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gọi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là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liên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thông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nếu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giữa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2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đỉnh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bất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kỳ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của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i="1" dirty="0" smtClean="0">
                <a:cs typeface="Arial"/>
                <a:sym typeface="Symbol" panose="05050102010706020507" pitchFamily="18" charset="2"/>
              </a:rPr>
              <a:t>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luôn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có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đường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đi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giữa</a:t>
            </a:r>
            <a:r>
              <a:rPr lang="en-US" sz="2000" dirty="0" smtClean="0">
                <a:cs typeface="Arial"/>
                <a:sym typeface="Symbol" panose="05050102010706020507" pitchFamily="18" charset="2"/>
              </a:rPr>
              <a:t> </a:t>
            </a:r>
            <a:r>
              <a:rPr lang="en-US" sz="2000" dirty="0" err="1" smtClean="0">
                <a:cs typeface="Arial"/>
                <a:sym typeface="Symbol" panose="05050102010706020507" pitchFamily="18" charset="2"/>
              </a:rPr>
              <a:t>chúng</a:t>
            </a:r>
            <a:endParaRPr lang="en-US" sz="2000" dirty="0" smtClean="0">
              <a:cs typeface="Arial"/>
              <a:sym typeface="Symbol" panose="05050102010706020507" pitchFamily="18" charset="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902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CẤU TRÚC DỮ LIỆU BIỂU DIỄN ĐỒ THỊ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545" y="895927"/>
            <a:ext cx="11714719" cy="5072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smtClean="0">
                <a:cs typeface="Arial"/>
              </a:rPr>
              <a:t>Ma </a:t>
            </a:r>
            <a:r>
              <a:rPr lang="en-US" sz="2000" b="1" dirty="0" err="1" smtClean="0">
                <a:cs typeface="Arial"/>
              </a:rPr>
              <a:t>trận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kề</a:t>
            </a:r>
            <a:r>
              <a:rPr lang="en-US" sz="2000" b="1" dirty="0" smtClean="0">
                <a:cs typeface="Arial"/>
              </a:rPr>
              <a:t>, ma </a:t>
            </a:r>
            <a:r>
              <a:rPr lang="en-US" sz="2000" b="1" dirty="0" err="1" smtClean="0">
                <a:cs typeface="Arial"/>
              </a:rPr>
              <a:t>trận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trọng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số</a:t>
            </a:r>
            <a:endParaRPr lang="en-US" sz="2000" b="1" dirty="0" smtClean="0">
              <a:cs typeface="Arial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err="1" smtClean="0">
                <a:cs typeface="Arial"/>
              </a:rPr>
              <a:t>Danh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sách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kề</a:t>
            </a:r>
            <a:endParaRPr lang="en-US" sz="2000" b="1" dirty="0" smtClean="0">
              <a:cs typeface="Arial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err="1" smtClean="0">
                <a:cs typeface="Arial"/>
              </a:rPr>
              <a:t>Danh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sách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cạnh</a:t>
            </a:r>
            <a:endParaRPr lang="en-US" sz="2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2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CẤU TRÚC DỮ LIỆU BIỂU DIỄN ĐỒ THỊ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545" y="895927"/>
            <a:ext cx="11714719" cy="5072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smtClean="0">
                <a:cs typeface="Arial"/>
              </a:rPr>
              <a:t>Ma </a:t>
            </a:r>
            <a:r>
              <a:rPr lang="en-US" sz="2000" b="1" dirty="0" err="1" smtClean="0">
                <a:cs typeface="Arial"/>
              </a:rPr>
              <a:t>trận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kề</a:t>
            </a:r>
            <a:r>
              <a:rPr lang="en-US" sz="2000" b="1" dirty="0" smtClean="0">
                <a:cs typeface="Arial"/>
              </a:rPr>
              <a:t>, ma </a:t>
            </a:r>
            <a:r>
              <a:rPr lang="en-US" sz="2000" b="1" dirty="0" err="1" smtClean="0">
                <a:cs typeface="Arial"/>
              </a:rPr>
              <a:t>trận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trọng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số</a:t>
            </a:r>
            <a:endParaRPr lang="en-US" sz="2000" b="1" dirty="0" smtClean="0">
              <a:cs typeface="Arial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75025" y="2117515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1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429908" y="2117515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2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975024" y="3307165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3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429908" y="3307165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4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cxnSp>
        <p:nvCxnSpPr>
          <p:cNvPr id="13" name="Straight Connector 12"/>
          <p:cNvCxnSpPr>
            <a:stCxn id="9" idx="6"/>
            <a:endCxn id="10" idx="2"/>
          </p:cNvCxnSpPr>
          <p:nvPr/>
        </p:nvCxnSpPr>
        <p:spPr>
          <a:xfrm>
            <a:off x="2390662" y="2320715"/>
            <a:ext cx="103924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4"/>
            <a:endCxn id="12" idx="0"/>
          </p:cNvCxnSpPr>
          <p:nvPr/>
        </p:nvCxnSpPr>
        <p:spPr>
          <a:xfrm>
            <a:off x="3637727" y="2523915"/>
            <a:ext cx="0" cy="783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4"/>
            <a:endCxn id="11" idx="0"/>
          </p:cNvCxnSpPr>
          <p:nvPr/>
        </p:nvCxnSpPr>
        <p:spPr>
          <a:xfrm flipH="1">
            <a:off x="2182843" y="2523915"/>
            <a:ext cx="1" cy="783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2390661" y="3510365"/>
            <a:ext cx="103924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9" idx="5"/>
            <a:endCxn id="12" idx="1"/>
          </p:cNvCxnSpPr>
          <p:nvPr/>
        </p:nvCxnSpPr>
        <p:spPr>
          <a:xfrm>
            <a:off x="2329793" y="2464399"/>
            <a:ext cx="1160984" cy="9022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125230"/>
              </p:ext>
            </p:extLst>
          </p:nvPr>
        </p:nvGraphicFramePr>
        <p:xfrm>
          <a:off x="5369602" y="1810277"/>
          <a:ext cx="21933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670"/>
                <a:gridCol w="438670"/>
                <a:gridCol w="438670"/>
                <a:gridCol w="438670"/>
                <a:gridCol w="43867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3" name="Right Arrow 22"/>
          <p:cNvSpPr/>
          <p:nvPr/>
        </p:nvSpPr>
        <p:spPr>
          <a:xfrm>
            <a:off x="4257756" y="2720473"/>
            <a:ext cx="750014" cy="3184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0769" y="4273375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1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435652" y="4273375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2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1980768" y="5463025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3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3435652" y="5463025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4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cxnSp>
        <p:nvCxnSpPr>
          <p:cNvPr id="43" name="Straight Connector 42"/>
          <p:cNvCxnSpPr>
            <a:stCxn id="39" idx="6"/>
            <a:endCxn id="40" idx="2"/>
          </p:cNvCxnSpPr>
          <p:nvPr/>
        </p:nvCxnSpPr>
        <p:spPr>
          <a:xfrm>
            <a:off x="2396406" y="4476575"/>
            <a:ext cx="103924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0" idx="4"/>
            <a:endCxn id="42" idx="0"/>
          </p:cNvCxnSpPr>
          <p:nvPr/>
        </p:nvCxnSpPr>
        <p:spPr>
          <a:xfrm>
            <a:off x="3643471" y="4679775"/>
            <a:ext cx="0" cy="783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9" idx="4"/>
            <a:endCxn id="41" idx="0"/>
          </p:cNvCxnSpPr>
          <p:nvPr/>
        </p:nvCxnSpPr>
        <p:spPr>
          <a:xfrm flipH="1">
            <a:off x="2188587" y="4679775"/>
            <a:ext cx="1" cy="783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6"/>
            <a:endCxn id="42" idx="2"/>
          </p:cNvCxnSpPr>
          <p:nvPr/>
        </p:nvCxnSpPr>
        <p:spPr>
          <a:xfrm>
            <a:off x="2396405" y="5666225"/>
            <a:ext cx="103924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9" idx="5"/>
            <a:endCxn id="42" idx="1"/>
          </p:cNvCxnSpPr>
          <p:nvPr/>
        </p:nvCxnSpPr>
        <p:spPr>
          <a:xfrm>
            <a:off x="2335537" y="4620259"/>
            <a:ext cx="1160984" cy="9022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915315"/>
              </p:ext>
            </p:extLst>
          </p:nvPr>
        </p:nvGraphicFramePr>
        <p:xfrm>
          <a:off x="5375346" y="3966137"/>
          <a:ext cx="21933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670"/>
                <a:gridCol w="438670"/>
                <a:gridCol w="438670"/>
                <a:gridCol w="438670"/>
                <a:gridCol w="43867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4263500" y="4876333"/>
            <a:ext cx="750014" cy="3184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716633" y="4169128"/>
            <a:ext cx="33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872426" y="4758736"/>
            <a:ext cx="33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923015" y="4886734"/>
            <a:ext cx="33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629233" y="4920050"/>
            <a:ext cx="33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759935" y="5666224"/>
            <a:ext cx="33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0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CẤU TRÚC DỮ LIỆU BIỂU DIỄN ĐỒ THỊ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xmlns="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545" y="895927"/>
            <a:ext cx="11714719" cy="5072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err="1" smtClean="0">
                <a:cs typeface="Arial"/>
              </a:rPr>
              <a:t>Danh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sách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kề</a:t>
            </a:r>
            <a:endParaRPr lang="en-US" sz="2000" b="1" dirty="0" smtClean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smtClean="0">
                <a:cs typeface="Arial"/>
              </a:rPr>
              <a:t>A[v]: </a:t>
            </a:r>
            <a:r>
              <a:rPr lang="en-US" sz="2000" b="1" dirty="0" err="1" smtClean="0">
                <a:cs typeface="Arial"/>
              </a:rPr>
              <a:t>danh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sách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các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đỉnh</a:t>
            </a:r>
            <a:r>
              <a:rPr lang="en-US" sz="2000" b="1" dirty="0" smtClean="0">
                <a:cs typeface="Arial"/>
              </a:rPr>
              <a:t> (</a:t>
            </a:r>
            <a:r>
              <a:rPr lang="en-US" sz="2000" b="1" dirty="0" err="1" smtClean="0">
                <a:cs typeface="Arial"/>
              </a:rPr>
              <a:t>hoặc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cạnh</a:t>
            </a:r>
            <a:r>
              <a:rPr lang="en-US" sz="2000" b="1" dirty="0" smtClean="0">
                <a:cs typeface="Arial"/>
              </a:rPr>
              <a:t>/</a:t>
            </a:r>
            <a:r>
              <a:rPr lang="en-US" sz="2000" b="1" dirty="0" err="1" smtClean="0">
                <a:cs typeface="Arial"/>
              </a:rPr>
              <a:t>cung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đối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với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đồ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thị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trọng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số</a:t>
            </a:r>
            <a:r>
              <a:rPr lang="en-US" sz="2000" b="1" dirty="0" smtClean="0">
                <a:cs typeface="Arial"/>
              </a:rPr>
              <a:t>) </a:t>
            </a:r>
            <a:r>
              <a:rPr lang="en-US" sz="2000" b="1" dirty="0" err="1" smtClean="0">
                <a:cs typeface="Arial"/>
              </a:rPr>
              <a:t>kề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với</a:t>
            </a:r>
            <a:r>
              <a:rPr lang="en-US" sz="2000" b="1" dirty="0" smtClean="0">
                <a:cs typeface="Arial"/>
              </a:rPr>
              <a:t> </a:t>
            </a:r>
            <a:r>
              <a:rPr lang="en-US" sz="2000" b="1" dirty="0" err="1" smtClean="0">
                <a:cs typeface="Arial"/>
              </a:rPr>
              <a:t>đỉnh</a:t>
            </a:r>
            <a:r>
              <a:rPr lang="en-US" sz="2000" b="1" dirty="0" smtClean="0">
                <a:cs typeface="Arial"/>
              </a:rPr>
              <a:t> v</a:t>
            </a:r>
          </a:p>
        </p:txBody>
      </p:sp>
      <p:sp>
        <p:nvSpPr>
          <p:cNvPr id="9" name="Oval 8"/>
          <p:cNvSpPr/>
          <p:nvPr/>
        </p:nvSpPr>
        <p:spPr>
          <a:xfrm>
            <a:off x="1975025" y="2117508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1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429908" y="2117508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2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975024" y="3307158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3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429908" y="3307158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4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cxnSp>
        <p:nvCxnSpPr>
          <p:cNvPr id="13" name="Straight Connector 12"/>
          <p:cNvCxnSpPr>
            <a:stCxn id="9" idx="6"/>
            <a:endCxn id="10" idx="2"/>
          </p:cNvCxnSpPr>
          <p:nvPr/>
        </p:nvCxnSpPr>
        <p:spPr>
          <a:xfrm>
            <a:off x="2390662" y="2320708"/>
            <a:ext cx="103924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4"/>
            <a:endCxn id="12" idx="0"/>
          </p:cNvCxnSpPr>
          <p:nvPr/>
        </p:nvCxnSpPr>
        <p:spPr>
          <a:xfrm>
            <a:off x="3637727" y="2523908"/>
            <a:ext cx="0" cy="783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4"/>
            <a:endCxn id="11" idx="0"/>
          </p:cNvCxnSpPr>
          <p:nvPr/>
        </p:nvCxnSpPr>
        <p:spPr>
          <a:xfrm flipH="1">
            <a:off x="2182843" y="2523908"/>
            <a:ext cx="1" cy="783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2390661" y="3510358"/>
            <a:ext cx="103924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9" idx="5"/>
            <a:endCxn id="12" idx="1"/>
          </p:cNvCxnSpPr>
          <p:nvPr/>
        </p:nvCxnSpPr>
        <p:spPr>
          <a:xfrm>
            <a:off x="2329793" y="2464392"/>
            <a:ext cx="1160984" cy="9022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Arrow 22"/>
          <p:cNvSpPr/>
          <p:nvPr/>
        </p:nvSpPr>
        <p:spPr>
          <a:xfrm>
            <a:off x="4257756" y="2720466"/>
            <a:ext cx="750014" cy="3184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0769" y="4273375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1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435652" y="4273375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2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1980768" y="5463025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3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3435652" y="5463025"/>
            <a:ext cx="415637" cy="4064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Lato" panose="020F0502020204030203"/>
              </a:rPr>
              <a:t>4</a:t>
            </a:r>
            <a:endParaRPr lang="en-US" sz="2000" b="1" dirty="0">
              <a:solidFill>
                <a:schemeClr val="tx1"/>
              </a:solidFill>
              <a:latin typeface="Lato" panose="020F0502020204030203"/>
            </a:endParaRPr>
          </a:p>
        </p:txBody>
      </p:sp>
      <p:cxnSp>
        <p:nvCxnSpPr>
          <p:cNvPr id="43" name="Straight Connector 42"/>
          <p:cNvCxnSpPr>
            <a:stCxn id="39" idx="6"/>
            <a:endCxn id="40" idx="2"/>
          </p:cNvCxnSpPr>
          <p:nvPr/>
        </p:nvCxnSpPr>
        <p:spPr>
          <a:xfrm>
            <a:off x="2396406" y="4476575"/>
            <a:ext cx="103924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0" idx="4"/>
            <a:endCxn id="42" idx="0"/>
          </p:cNvCxnSpPr>
          <p:nvPr/>
        </p:nvCxnSpPr>
        <p:spPr>
          <a:xfrm>
            <a:off x="3643471" y="4679775"/>
            <a:ext cx="0" cy="783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9" idx="4"/>
            <a:endCxn id="41" idx="0"/>
          </p:cNvCxnSpPr>
          <p:nvPr/>
        </p:nvCxnSpPr>
        <p:spPr>
          <a:xfrm flipH="1">
            <a:off x="2188587" y="4679775"/>
            <a:ext cx="1" cy="7832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6"/>
            <a:endCxn id="42" idx="2"/>
          </p:cNvCxnSpPr>
          <p:nvPr/>
        </p:nvCxnSpPr>
        <p:spPr>
          <a:xfrm>
            <a:off x="2396405" y="5666225"/>
            <a:ext cx="103924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9" idx="5"/>
            <a:endCxn id="42" idx="1"/>
          </p:cNvCxnSpPr>
          <p:nvPr/>
        </p:nvCxnSpPr>
        <p:spPr>
          <a:xfrm>
            <a:off x="2335537" y="4620259"/>
            <a:ext cx="1160984" cy="9022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>
            <a:off x="4263500" y="4876333"/>
            <a:ext cx="750014" cy="3184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716633" y="4169128"/>
            <a:ext cx="33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872426" y="4758736"/>
            <a:ext cx="33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923015" y="4886734"/>
            <a:ext cx="33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629233" y="4920050"/>
            <a:ext cx="33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759935" y="5666224"/>
            <a:ext cx="33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22548" y="2310029"/>
            <a:ext cx="423025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A[1] = [2, 3, 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A[2] = [1, 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A[3] = [1, 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A[4] = [1, 2, 3]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422547" y="4429928"/>
            <a:ext cx="423025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A[1] = [(1,2,5), (1,3,2), (1,4,1)]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A[2] = [(1,2,5), (2,4,4)]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A[3] = [(1,3,2), (3,4,6)]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A[4] = [(1,4,1), (2,4,4), (3,4,6)]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49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0C91D8EC275B4FB8794D660F990515" ma:contentTypeVersion="4" ma:contentTypeDescription="Create a new document." ma:contentTypeScope="" ma:versionID="e229e72e4258db579edf7696929f2b7d">
  <xsd:schema xmlns:xsd="http://www.w3.org/2001/XMLSchema" xmlns:xs="http://www.w3.org/2001/XMLSchema" xmlns:p="http://schemas.microsoft.com/office/2006/metadata/properties" xmlns:ns2="6e3c32e1-685b-4949-b56a-71e1412de6bb" targetNamespace="http://schemas.microsoft.com/office/2006/metadata/properties" ma:root="true" ma:fieldsID="9b44955a22f664c9dff88a54bb93bc1f" ns2:_="">
    <xsd:import namespace="6e3c32e1-685b-4949-b56a-71e1412de6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3c32e1-685b-4949-b56a-71e1412de6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3733DD-EE03-449C-88A5-8AB9EEF5C654}">
  <ds:schemaRefs>
    <ds:schemaRef ds:uri="aca7c73a-4441-494b-bdc7-d241e2e7c022"/>
    <ds:schemaRef ds:uri="http://purl.org/dc/elements/1.1/"/>
    <ds:schemaRef ds:uri="http://www.w3.org/XML/1998/namespace"/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ec3c8a1e-e7d2-40eb-a53e-dfc8e21c73f0"/>
  </ds:schemaRefs>
</ds:datastoreItem>
</file>

<file path=customXml/itemProps2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0F46D4-FF4E-43E4-A136-D3EE82BEAF85}"/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2532</Words>
  <Application>Microsoft Office PowerPoint</Application>
  <PresentationFormat>Widescreen</PresentationFormat>
  <Paragraphs>474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Lato</vt:lpstr>
      <vt:lpstr>Symbol</vt:lpstr>
      <vt:lpstr>Office Theme</vt:lpstr>
      <vt:lpstr>PowerPoint Presentation</vt:lpstr>
      <vt:lpstr>CẤU TRÚC DỮ LIỆU VÀ GIẢI THUẬT</vt:lpstr>
      <vt:lpstr>PowerPoint Presentation</vt:lpstr>
      <vt:lpstr>NỘI DUNG</vt:lpstr>
      <vt:lpstr>NHẮC LẠI KHÁI NIỆM CƠ BẢN VỀ ĐỒ THỊ</vt:lpstr>
      <vt:lpstr>NHẮC LẠI KHÁI NIỆM CƠ BẢN VỀ ĐỒ THỊ</vt:lpstr>
      <vt:lpstr>CẤU TRÚC DỮ LIỆU BIỂU DIỄN ĐỒ THỊ</vt:lpstr>
      <vt:lpstr>CẤU TRÚC DỮ LIỆU BIỂU DIỄN ĐỒ THỊ</vt:lpstr>
      <vt:lpstr>CẤU TRÚC DỮ LIỆU BIỂU DIỄN ĐỒ THỊ</vt:lpstr>
      <vt:lpstr>CẤU TRÚC DỮ LIỆU BIỂU DIỄN ĐỒ THỊ</vt:lpstr>
      <vt:lpstr>DUYỆT ĐỒ THỊ</vt:lpstr>
      <vt:lpstr>DUYỆT ĐỒ THỊ</vt:lpstr>
      <vt:lpstr>TÌM THÀNH PHẦN LIÊN THÔNG CỦA ĐỒ THỊ</vt:lpstr>
      <vt:lpstr>TÌM THÀNH PHẦN LIÊN THÔNG CỦA ĐỒ THỊ</vt:lpstr>
      <vt:lpstr>TÌM THÀNH PHẦN LIÊN THÔNG CỦA ĐỒ THỊ</vt:lpstr>
      <vt:lpstr>TÌM THÀNH PHẦN LIÊN THÔNG CỦA ĐỒ THỊ</vt:lpstr>
      <vt:lpstr>TÌM THÀNH PHẦN LIÊN THÔNG CỦA ĐỒ THỊ</vt:lpstr>
      <vt:lpstr>TÌM THÀNH PHẦN LIÊN THÔNG CỦA ĐỒ THỊ</vt:lpstr>
      <vt:lpstr>TÌM THÀNH PHẦN LIÊN THÔNG CỦA ĐỒ THỊ</vt:lpstr>
      <vt:lpstr>KIỂM TRA ĐỒ THỊ HAI PHÍA</vt:lpstr>
      <vt:lpstr>KIỂM TRA ĐỒ THỊ HAI PHÍA</vt:lpstr>
      <vt:lpstr>KIỂM TRA ĐỒ THỊ HAI PHÍA – MÃ GIẢ</vt:lpstr>
      <vt:lpstr>KIỂM TRA ĐỒ THỊ HAI PHÍA - CODE</vt:lpstr>
      <vt:lpstr>KIỂM TRA ĐỒ THỊ HAI PHÍA - CODE</vt:lpstr>
      <vt:lpstr>KIỂM TRA ĐỒ THỊ HAI PHÍA</vt:lpstr>
      <vt:lpstr>KIỂM TRA ĐỒ THỊ HAI PHÍA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Microsoft account</cp:lastModifiedBy>
  <cp:revision>86</cp:revision>
  <dcterms:created xsi:type="dcterms:W3CDTF">2021-05-28T04:32:29Z</dcterms:created>
  <dcterms:modified xsi:type="dcterms:W3CDTF">2023-12-20T16:20:10Z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0x0101002B0C91D8EC275B4FB8794D660F990515</vt:lpwstr>
  </property>
</Properties>
</file>